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343" r:id="rId3"/>
    <p:sldId id="335" r:id="rId4"/>
    <p:sldId id="345" r:id="rId5"/>
    <p:sldId id="349" r:id="rId6"/>
    <p:sldId id="351" r:id="rId7"/>
    <p:sldId id="352" r:id="rId8"/>
    <p:sldId id="353" r:id="rId9"/>
    <p:sldId id="354" r:id="rId10"/>
    <p:sldId id="348" r:id="rId11"/>
  </p:sldIdLst>
  <p:sldSz cx="9144000" cy="6858000" type="screen4x3"/>
  <p:notesSz cx="6645275" cy="8474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CC00"/>
    <a:srgbClr val="00C057"/>
    <a:srgbClr val="8E837E"/>
    <a:srgbClr val="D1A14B"/>
    <a:srgbClr val="B4A058"/>
    <a:srgbClr val="5C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77" d="100"/>
          <a:sy n="77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r">
              <a:defRPr sz="1000"/>
            </a:lvl1pPr>
          </a:lstStyle>
          <a:p>
            <a:fld id="{5B8341FA-7A68-45E5-81DA-CD3227A2B774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35000"/>
            <a:ext cx="4235450" cy="317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926" tIns="39963" rIns="79926" bIns="399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30" y="4025186"/>
            <a:ext cx="5316220" cy="3813334"/>
          </a:xfrm>
          <a:prstGeom prst="rect">
            <a:avLst/>
          </a:prstGeom>
        </p:spPr>
        <p:txBody>
          <a:bodyPr vert="horz" lIns="79926" tIns="39963" rIns="79926" bIns="3996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4119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r">
              <a:defRPr sz="1000"/>
            </a:lvl1pPr>
          </a:lstStyle>
          <a:p>
            <a:fld id="{72FA5DF3-C489-4B19-A241-BC526187B3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0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1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6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9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0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6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8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6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4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7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7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A891A-419E-41CE-8832-B46DFA4763C5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7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48650" y="304800"/>
            <a:ext cx="1688284" cy="64633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Bookman Old Style" pitchFamily="18" charset="0"/>
              </a:rPr>
              <a:t>KIMIA</a:t>
            </a:r>
            <a:endParaRPr lang="id-ID" sz="3600" b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12659" y="1785764"/>
            <a:ext cx="5118709" cy="46166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solidFill>
                  <a:srgbClr val="00CC00"/>
                </a:solidFill>
                <a:latin typeface="Bookman Old Style" pitchFamily="18" charset="0"/>
              </a:rPr>
              <a:t>HUKUM-HUKUM DASAR KIMIA</a:t>
            </a:r>
            <a:endParaRPr lang="id-ID" sz="2400" b="1" dirty="0">
              <a:solidFill>
                <a:srgbClr val="00CC00"/>
              </a:solidFill>
              <a:latin typeface="Bookman Old Style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145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3" y="615623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87862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HP\Pictures\reaksi kim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8" y="2616761"/>
            <a:ext cx="290512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509" y="2066035"/>
            <a:ext cx="7189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lgerian" pitchFamily="82" charset="0"/>
              </a:rPr>
              <a:t>SELAMAT BELAJAR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57918" y="3124200"/>
            <a:ext cx="4616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Semoga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Sukses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093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fi-FI" sz="3200" b="1" i="0" dirty="0">
                <a:solidFill>
                  <a:srgbClr val="0066BF"/>
                </a:solidFill>
                <a:effectLst/>
              </a:rPr>
              <a:t> Hukum Kekekalan </a:t>
            </a:r>
            <a:r>
              <a:rPr lang="fi-FI" sz="3200" b="1" dirty="0">
                <a:solidFill>
                  <a:srgbClr val="0066BF"/>
                </a:solidFill>
              </a:rPr>
              <a:t>M</a:t>
            </a:r>
            <a:r>
              <a:rPr lang="fi-FI" sz="3200" b="1" i="0" dirty="0">
                <a:solidFill>
                  <a:srgbClr val="0066BF"/>
                </a:solidFill>
                <a:effectLst/>
              </a:rPr>
              <a:t>assa (Hukum Lavoisier</a:t>
            </a:r>
            <a:r>
              <a:rPr lang="fi-FI" sz="3200" b="1" i="0" dirty="0">
                <a:solidFill>
                  <a:srgbClr val="0066BF"/>
                </a:solidFill>
                <a:effectLst/>
                <a:latin typeface="Lato" panose="020F0502020204030203" pitchFamily="34" charset="0"/>
              </a:rPr>
              <a:t>)</a:t>
            </a:r>
            <a:endParaRPr lang="fi-FI" sz="3200" b="0" i="0" dirty="0">
              <a:solidFill>
                <a:srgbClr val="0066BF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64FDEC8-B0C2-1D75-42E5-BBD580FC4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29634"/>
            <a:ext cx="8229600" cy="4463123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ID" sz="4400" b="0" i="0" dirty="0">
                <a:effectLst/>
              </a:rPr>
              <a:t>Hukum Lavoisier </a:t>
            </a:r>
            <a:r>
              <a:rPr lang="en-ID" sz="4400" b="0" i="0" dirty="0" err="1">
                <a:effectLst/>
              </a:rPr>
              <a:t>dicetuskan</a:t>
            </a:r>
            <a:r>
              <a:rPr lang="en-ID" sz="4400" b="0" i="0" dirty="0">
                <a:effectLst/>
              </a:rPr>
              <a:t> oleh </a:t>
            </a:r>
            <a:r>
              <a:rPr lang="en-ID" sz="4400" b="0" i="0" dirty="0" err="1">
                <a:effectLst/>
              </a:rPr>
              <a:t>ilmuwan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asal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Prancis</a:t>
            </a:r>
            <a:r>
              <a:rPr lang="en-ID" sz="4400" b="0" i="0" dirty="0">
                <a:effectLst/>
              </a:rPr>
              <a:t>, </a:t>
            </a:r>
            <a:r>
              <a:rPr lang="en-ID" sz="4400" b="0" i="0" dirty="0" err="1">
                <a:effectLst/>
              </a:rPr>
              <a:t>yaitu</a:t>
            </a:r>
            <a:r>
              <a:rPr lang="en-ID" sz="4400" b="0" i="0" dirty="0">
                <a:effectLst/>
              </a:rPr>
              <a:t> </a:t>
            </a:r>
            <a:r>
              <a:rPr lang="en-ID" sz="4400" b="1" i="0" dirty="0" err="1">
                <a:effectLst/>
              </a:rPr>
              <a:t>Antonie</a:t>
            </a:r>
            <a:r>
              <a:rPr lang="en-ID" sz="4400" b="1" i="0" dirty="0">
                <a:effectLst/>
              </a:rPr>
              <a:t> Laurent Lavoisier</a:t>
            </a:r>
            <a:r>
              <a:rPr lang="en-ID" sz="4400" b="0" i="0" dirty="0">
                <a:effectLst/>
              </a:rPr>
              <a:t>. </a:t>
            </a:r>
          </a:p>
          <a:p>
            <a:pPr algn="l"/>
            <a:r>
              <a:rPr lang="en-ID" sz="4400" b="0" i="0" dirty="0" err="1">
                <a:effectLst/>
              </a:rPr>
              <a:t>Dalam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penelitiannya</a:t>
            </a:r>
            <a:r>
              <a:rPr lang="en-ID" sz="4400" b="0" i="0" dirty="0">
                <a:effectLst/>
              </a:rPr>
              <a:t>, Lavoisier </a:t>
            </a:r>
            <a:r>
              <a:rPr lang="en-ID" sz="4400" b="0" i="0" dirty="0" err="1">
                <a:effectLst/>
              </a:rPr>
              <a:t>membakar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merkuri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cair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berwarna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putih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dengan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oksigen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sampai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dihasilkan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merkuri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oksida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berwarna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merah</a:t>
            </a:r>
            <a:r>
              <a:rPr lang="en-ID" sz="4400" b="0" i="0" dirty="0">
                <a:effectLst/>
              </a:rPr>
              <a:t>. </a:t>
            </a:r>
          </a:p>
          <a:p>
            <a:pPr algn="l"/>
            <a:r>
              <a:rPr lang="en-ID" sz="4400" b="0" i="0" dirty="0" err="1">
                <a:effectLst/>
              </a:rPr>
              <a:t>Tidak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sampai</a:t>
            </a:r>
            <a:r>
              <a:rPr lang="en-ID" sz="4400" b="0" i="0" dirty="0">
                <a:effectLst/>
              </a:rPr>
              <a:t> situ </a:t>
            </a:r>
            <a:r>
              <a:rPr lang="en-ID" sz="4400" b="0" i="0" dirty="0" err="1">
                <a:effectLst/>
              </a:rPr>
              <a:t>saja</a:t>
            </a:r>
            <a:r>
              <a:rPr lang="en-ID" sz="4400" b="0" i="0" dirty="0">
                <a:effectLst/>
              </a:rPr>
              <a:t>, Lavoisier </a:t>
            </a:r>
            <a:r>
              <a:rPr lang="en-ID" sz="4400" b="0" i="0" dirty="0" err="1">
                <a:effectLst/>
              </a:rPr>
              <a:t>memanaskan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merkuri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oksida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sampai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terbentuk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merkuri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cair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berwarna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putih</a:t>
            </a:r>
            <a:r>
              <a:rPr lang="en-ID" sz="4400" b="0" i="0" dirty="0">
                <a:effectLst/>
              </a:rPr>
              <a:t> dan </a:t>
            </a:r>
            <a:r>
              <a:rPr lang="en-ID" sz="4400" b="0" i="0" dirty="0" err="1">
                <a:effectLst/>
              </a:rPr>
              <a:t>oksigen</a:t>
            </a:r>
            <a:r>
              <a:rPr lang="en-ID" sz="4400" b="0" i="0" dirty="0">
                <a:effectLst/>
              </a:rPr>
              <a:t>. </a:t>
            </a:r>
          </a:p>
          <a:p>
            <a:pPr algn="l"/>
            <a:r>
              <a:rPr lang="en-ID" sz="4400" b="0" i="0" dirty="0">
                <a:effectLst/>
              </a:rPr>
              <a:t>Dari </a:t>
            </a:r>
            <a:r>
              <a:rPr lang="en-ID" sz="4400" b="0" i="0" dirty="0" err="1">
                <a:effectLst/>
              </a:rPr>
              <a:t>penelitian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tersebut</a:t>
            </a:r>
            <a:r>
              <a:rPr lang="en-ID" sz="4400" b="0" i="0" dirty="0">
                <a:effectLst/>
              </a:rPr>
              <a:t>, </a:t>
            </a:r>
            <a:r>
              <a:rPr lang="en-ID" sz="4400" b="0" i="0" dirty="0" err="1">
                <a:effectLst/>
              </a:rPr>
              <a:t>diperoleh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hasil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bahwa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massa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oksigen</a:t>
            </a:r>
            <a:r>
              <a:rPr lang="en-ID" sz="4400" b="0" i="0" dirty="0">
                <a:effectLst/>
              </a:rPr>
              <a:t> yang </a:t>
            </a:r>
            <a:r>
              <a:rPr lang="en-ID" sz="4400" b="0" i="0" dirty="0" err="1">
                <a:effectLst/>
              </a:rPr>
              <a:t>dibutuhkan</a:t>
            </a:r>
            <a:r>
              <a:rPr lang="en-ID" sz="4400" b="0" i="0" dirty="0">
                <a:effectLst/>
              </a:rPr>
              <a:t> pada proses </a:t>
            </a:r>
            <a:r>
              <a:rPr lang="en-ID" sz="4400" b="0" i="0" dirty="0" err="1">
                <a:effectLst/>
              </a:rPr>
              <a:t>pembakaran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sama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dengan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massa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oksigen</a:t>
            </a:r>
            <a:r>
              <a:rPr lang="en-ID" sz="4400" b="0" i="0" dirty="0">
                <a:effectLst/>
              </a:rPr>
              <a:t> yang </a:t>
            </a:r>
            <a:r>
              <a:rPr lang="en-ID" sz="4400" b="0" i="0" dirty="0" err="1">
                <a:effectLst/>
              </a:rPr>
              <a:t>terbentuk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setelah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merkuri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oksida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dipanaskan</a:t>
            </a:r>
            <a:r>
              <a:rPr lang="en-ID" sz="4400" b="0" i="0" dirty="0">
                <a:effectLst/>
              </a:rPr>
              <a:t>. </a:t>
            </a:r>
          </a:p>
          <a:p>
            <a:pPr algn="l"/>
            <a:r>
              <a:rPr lang="en-ID" sz="4400" b="0" i="0" dirty="0">
                <a:effectLst/>
              </a:rPr>
              <a:t>Oleh </a:t>
            </a:r>
            <a:r>
              <a:rPr lang="en-ID" sz="4400" b="0" i="0" dirty="0" err="1">
                <a:effectLst/>
              </a:rPr>
              <a:t>karena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itu</a:t>
            </a:r>
            <a:r>
              <a:rPr lang="en-ID" sz="4400" b="0" i="0" dirty="0">
                <a:effectLst/>
              </a:rPr>
              <a:t>, </a:t>
            </a:r>
            <a:r>
              <a:rPr lang="en-ID" sz="4400" b="0" i="0" dirty="0" err="1">
                <a:effectLst/>
              </a:rPr>
              <a:t>hukum</a:t>
            </a:r>
            <a:r>
              <a:rPr lang="en-ID" sz="4400" b="0" i="0" dirty="0">
                <a:effectLst/>
              </a:rPr>
              <a:t> Lavoisier </a:t>
            </a:r>
            <a:r>
              <a:rPr lang="en-ID" sz="4400" b="0" i="0" dirty="0" err="1">
                <a:effectLst/>
              </a:rPr>
              <a:t>dikenal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sebagai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hukum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kekekalan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massa</a:t>
            </a:r>
            <a:r>
              <a:rPr lang="en-ID" sz="4400" b="0" i="0" dirty="0">
                <a:effectLst/>
              </a:rPr>
              <a:t>. Adapun </a:t>
            </a:r>
            <a:r>
              <a:rPr lang="en-ID" sz="4400" b="0" i="0" dirty="0" err="1">
                <a:effectLst/>
              </a:rPr>
              <a:t>pernyataan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hukum</a:t>
            </a:r>
            <a:r>
              <a:rPr lang="en-ID" sz="4400" b="0" i="0" dirty="0">
                <a:effectLst/>
              </a:rPr>
              <a:t> Lavoisier </a:t>
            </a:r>
            <a:r>
              <a:rPr lang="en-ID" sz="4400" b="0" i="0" dirty="0" err="1">
                <a:effectLst/>
              </a:rPr>
              <a:t>adalah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sebagai</a:t>
            </a:r>
            <a:r>
              <a:rPr lang="en-ID" sz="4400" b="0" i="0" dirty="0">
                <a:effectLst/>
              </a:rPr>
              <a:t> </a:t>
            </a:r>
            <a:r>
              <a:rPr lang="en-ID" sz="4400" b="0" i="0" dirty="0" err="1">
                <a:effectLst/>
              </a:rPr>
              <a:t>berikut</a:t>
            </a:r>
            <a:r>
              <a:rPr lang="en-ID" sz="4400" dirty="0"/>
              <a:t>:</a:t>
            </a:r>
          </a:p>
          <a:p>
            <a:pPr marL="0" indent="0" algn="l">
              <a:buNone/>
            </a:pPr>
            <a:endParaRPr lang="en-ID" sz="2600" b="0" i="0" dirty="0">
              <a:effectLst/>
            </a:endParaRPr>
          </a:p>
          <a:p>
            <a:pPr marL="0" indent="0" algn="ctr">
              <a:buNone/>
            </a:pPr>
            <a:r>
              <a:rPr lang="en-ID" sz="5000" b="1" dirty="0"/>
              <a:t>“Massa total </a:t>
            </a:r>
            <a:r>
              <a:rPr lang="en-ID" sz="5000" b="1" dirty="0" err="1"/>
              <a:t>zat</a:t>
            </a:r>
            <a:r>
              <a:rPr lang="en-ID" sz="5000" b="1" dirty="0"/>
              <a:t> </a:t>
            </a:r>
            <a:r>
              <a:rPr lang="en-ID" sz="5000" b="1" dirty="0" err="1"/>
              <a:t>sebelum</a:t>
            </a:r>
            <a:r>
              <a:rPr lang="en-ID" sz="5000" b="1" dirty="0"/>
              <a:t> </a:t>
            </a:r>
            <a:r>
              <a:rPr lang="en-ID" sz="5000" b="1" dirty="0" err="1"/>
              <a:t>reaksi</a:t>
            </a:r>
            <a:r>
              <a:rPr lang="en-ID" sz="5000" b="1" dirty="0"/>
              <a:t> </a:t>
            </a:r>
            <a:r>
              <a:rPr lang="en-ID" sz="5000" b="1" dirty="0" err="1"/>
              <a:t>sama</a:t>
            </a:r>
            <a:r>
              <a:rPr lang="en-ID" sz="5000" b="1" dirty="0"/>
              <a:t> </a:t>
            </a:r>
            <a:r>
              <a:rPr lang="en-ID" sz="5000" b="1" dirty="0" err="1"/>
              <a:t>dengan</a:t>
            </a:r>
            <a:r>
              <a:rPr lang="en-ID" sz="5000" b="1" dirty="0"/>
              <a:t> </a:t>
            </a:r>
            <a:r>
              <a:rPr lang="en-ID" sz="5000" b="1" dirty="0" err="1"/>
              <a:t>massa</a:t>
            </a:r>
            <a:r>
              <a:rPr lang="en-ID" sz="5000" b="1" dirty="0"/>
              <a:t> total </a:t>
            </a:r>
            <a:r>
              <a:rPr lang="en-ID" sz="5000" b="1" dirty="0" err="1"/>
              <a:t>zat</a:t>
            </a:r>
            <a:r>
              <a:rPr lang="en-ID" sz="5000" b="1" dirty="0"/>
              <a:t> </a:t>
            </a:r>
            <a:r>
              <a:rPr lang="en-ID" sz="5000" b="1" dirty="0" err="1"/>
              <a:t>setelah</a:t>
            </a:r>
            <a:r>
              <a:rPr lang="en-ID" sz="5000" b="1" dirty="0"/>
              <a:t> </a:t>
            </a:r>
            <a:r>
              <a:rPr lang="en-ID" sz="5000" b="1" dirty="0" err="1"/>
              <a:t>reaksi</a:t>
            </a:r>
            <a:r>
              <a:rPr lang="en-ID" sz="5000" b="1" dirty="0"/>
              <a:t>”</a:t>
            </a:r>
            <a:br>
              <a:rPr lang="en-ID" sz="5000" b="1" dirty="0"/>
            </a:br>
            <a:endParaRPr lang="en-ID" sz="5000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4BEC3C-128E-5E45-A0AB-E1CC4F517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1434" y="914400"/>
            <a:ext cx="998332" cy="119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8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6464" y="176473"/>
            <a:ext cx="6705600" cy="45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400" b="1" i="0" dirty="0">
                <a:solidFill>
                  <a:srgbClr val="0066BF"/>
                </a:solidFill>
                <a:effectLst/>
              </a:rPr>
              <a:t>2. Hukum perbandingan tetap (Hukum Proust)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8458200" cy="609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endParaRPr lang="en-US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4464" y="2117986"/>
            <a:ext cx="8229600" cy="4525963"/>
          </a:xfrm>
        </p:spPr>
        <p:txBody>
          <a:bodyPr>
            <a:normAutofit/>
          </a:bodyPr>
          <a:lstStyle/>
          <a:p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Seorang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ilmuwan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asal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Prancis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en-ID" sz="2200" b="1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Joseph Louis Proust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meneliti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perbandingan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massa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unsur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terkandung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senyawa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tahun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1799. </a:t>
            </a:r>
          </a:p>
          <a:p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itu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membuktikan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senyawa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tersusun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atas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unsur-unsur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komposisi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tertentu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tetap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Oleh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itu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hukum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Proust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dikenal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hukum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perbandingan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tetap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. Adapun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pernyataan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hukum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Proust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200" b="0" i="0" dirty="0" err="1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berikut</a:t>
            </a:r>
            <a:r>
              <a:rPr lang="en-ID" sz="2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“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Perbandingan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massa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unsur-unsur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dalam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suatu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senyawa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adalah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tertentu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 dan </a:t>
            </a:r>
            <a:r>
              <a:rPr lang="en-ID" sz="2200" b="1" dirty="0" err="1">
                <a:solidFill>
                  <a:srgbClr val="4D4D4D"/>
                </a:solidFill>
                <a:latin typeface="Open Sans" panose="020B0606030504020204" pitchFamily="34" charset="0"/>
              </a:rPr>
              <a:t>tetap</a:t>
            </a:r>
            <a:r>
              <a:rPr lang="en-ID" sz="2200" b="1" dirty="0">
                <a:solidFill>
                  <a:srgbClr val="4D4D4D"/>
                </a:solidFill>
                <a:latin typeface="Open Sans" panose="020B0606030504020204" pitchFamily="34" charset="0"/>
              </a:rPr>
              <a:t>”</a:t>
            </a:r>
            <a:endParaRPr lang="en-ID" sz="2200" b="1" i="0" dirty="0">
              <a:solidFill>
                <a:srgbClr val="4D4D4D"/>
              </a:solidFill>
              <a:effectLst/>
              <a:latin typeface="Open Sans" panose="020B0606030504020204" pitchFamily="34" charset="0"/>
            </a:endParaRPr>
          </a:p>
          <a:p>
            <a:endParaRPr lang="en-ID" b="0" i="0" dirty="0">
              <a:solidFill>
                <a:srgbClr val="4D4D4D"/>
              </a:solidFill>
              <a:effectLst/>
              <a:latin typeface="Open Sans" panose="020B0606030504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355600" indent="0">
              <a:buNone/>
            </a:pPr>
            <a:endParaRPr lang="en-US" dirty="0">
              <a:sym typeface="Wingdings 3"/>
            </a:endParaRPr>
          </a:p>
          <a:p>
            <a:pPr marL="0" indent="0">
              <a:buNone/>
            </a:pPr>
            <a:endParaRPr lang="en-US" dirty="0">
              <a:sym typeface="Wingdings 3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CB6E85-501F-0EDC-79C2-8216BEDF6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642551"/>
            <a:ext cx="990600" cy="133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1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n-NO" sz="2400" b="1" dirty="0">
                <a:solidFill>
                  <a:srgbClr val="0066BF"/>
                </a:solidFill>
              </a:rPr>
              <a:t>3</a:t>
            </a:r>
            <a:r>
              <a:rPr lang="nn-NO" sz="2400" b="1" i="0" dirty="0">
                <a:solidFill>
                  <a:srgbClr val="0066BF"/>
                </a:solidFill>
                <a:effectLst/>
              </a:rPr>
              <a:t>. Hukum Perbandingan Berganda (Hukum Dalton)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9602"/>
            <a:ext cx="78867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Hukum </a:t>
            </a:r>
            <a:r>
              <a:rPr lang="en-US" sz="2400" dirty="0" err="1"/>
              <a:t>perbandingan</a:t>
            </a:r>
            <a:r>
              <a:rPr lang="en-US" sz="2400" dirty="0"/>
              <a:t> </a:t>
            </a:r>
            <a:r>
              <a:rPr lang="en-US" sz="2400" dirty="0" err="1"/>
              <a:t>berganda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postulat</a:t>
            </a:r>
            <a:r>
              <a:rPr lang="en-US" sz="2400" dirty="0"/>
              <a:t> yang </a:t>
            </a:r>
            <a:r>
              <a:rPr lang="en-US" sz="2400" dirty="0" err="1"/>
              <a:t>diajukan</a:t>
            </a:r>
            <a:r>
              <a:rPr lang="en-US" sz="2400" dirty="0"/>
              <a:t> Dalton pada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atomnya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Ketika </a:t>
            </a:r>
            <a:r>
              <a:rPr lang="en-US" sz="2400" dirty="0" err="1"/>
              <a:t>suatu</a:t>
            </a:r>
            <a:r>
              <a:rPr lang="en-US" sz="2400" dirty="0"/>
              <a:t> atom </a:t>
            </a:r>
            <a:r>
              <a:rPr lang="en-US" sz="2400" dirty="0" err="1"/>
              <a:t>bergabung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atom yang lain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senyawa-senyawa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perbandingan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atom-atom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senyawa-senyawa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bilat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Bunyi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perbandingan</a:t>
            </a:r>
            <a:r>
              <a:rPr lang="en-US" sz="2400" dirty="0"/>
              <a:t> </a:t>
            </a:r>
            <a:r>
              <a:rPr lang="en-US" sz="2400" dirty="0" err="1"/>
              <a:t>berganda</a:t>
            </a:r>
            <a:r>
              <a:rPr lang="en-US" sz="2400" dirty="0"/>
              <a:t>:</a:t>
            </a:r>
          </a:p>
          <a:p>
            <a:pPr marL="0" indent="0" algn="ctr">
              <a:buNone/>
            </a:pPr>
            <a:r>
              <a:rPr lang="en-US" sz="2400" b="1" dirty="0"/>
              <a:t>“Jika dua </a:t>
            </a:r>
            <a:r>
              <a:rPr lang="en-US" sz="2400" b="1" dirty="0" err="1"/>
              <a:t>unsur</a:t>
            </a:r>
            <a:r>
              <a:rPr lang="en-US" sz="2400" b="1" dirty="0"/>
              <a:t>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membentuk</a:t>
            </a:r>
            <a:r>
              <a:rPr lang="en-US" sz="2400" b="1" dirty="0"/>
              <a:t> </a:t>
            </a:r>
            <a:r>
              <a:rPr lang="en-US" sz="2400" b="1" dirty="0" err="1"/>
              <a:t>lebih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satu</a:t>
            </a:r>
            <a:r>
              <a:rPr lang="en-US" sz="2400" b="1" dirty="0"/>
              <a:t> </a:t>
            </a:r>
            <a:r>
              <a:rPr lang="en-US" sz="2400" b="1" dirty="0" err="1"/>
              <a:t>senyawa</a:t>
            </a:r>
            <a:r>
              <a:rPr lang="en-US" sz="2400" b="1" dirty="0"/>
              <a:t> dan salah </a:t>
            </a:r>
            <a:r>
              <a:rPr lang="en-US" sz="2400" b="1" dirty="0" err="1"/>
              <a:t>satu</a:t>
            </a:r>
            <a:r>
              <a:rPr lang="en-US" sz="2400" b="1" dirty="0"/>
              <a:t> </a:t>
            </a:r>
            <a:r>
              <a:rPr lang="en-US" sz="2400" b="1" dirty="0" err="1"/>
              <a:t>massa</a:t>
            </a:r>
            <a:r>
              <a:rPr lang="en-US" sz="2400" b="1" dirty="0"/>
              <a:t> </a:t>
            </a:r>
            <a:r>
              <a:rPr lang="en-US" sz="2400" b="1" dirty="0" err="1"/>
              <a:t>unsur</a:t>
            </a:r>
            <a:r>
              <a:rPr lang="en-US" sz="2400" b="1" dirty="0"/>
              <a:t> </a:t>
            </a:r>
            <a:r>
              <a:rPr lang="en-US" sz="2400" b="1" dirty="0" err="1"/>
              <a:t>dibuat</a:t>
            </a:r>
            <a:r>
              <a:rPr lang="en-US" sz="2400" b="1" dirty="0"/>
              <a:t> </a:t>
            </a:r>
            <a:r>
              <a:rPr lang="en-US" sz="2400" b="1" dirty="0" err="1"/>
              <a:t>tetap</a:t>
            </a:r>
            <a:r>
              <a:rPr lang="en-US" sz="2400" b="1" dirty="0"/>
              <a:t>, </a:t>
            </a:r>
            <a:r>
              <a:rPr lang="en-US" sz="2400" b="1" dirty="0" err="1"/>
              <a:t>maka</a:t>
            </a:r>
            <a:r>
              <a:rPr lang="en-US" sz="2400" b="1" dirty="0"/>
              <a:t> </a:t>
            </a:r>
            <a:r>
              <a:rPr lang="en-US" sz="2400" b="1" dirty="0" err="1"/>
              <a:t>perbandingan</a:t>
            </a:r>
            <a:r>
              <a:rPr lang="en-US" sz="2400" b="1" dirty="0"/>
              <a:t> </a:t>
            </a:r>
            <a:r>
              <a:rPr lang="en-US" sz="2400" b="1" dirty="0" err="1"/>
              <a:t>massa</a:t>
            </a:r>
            <a:r>
              <a:rPr lang="en-US" sz="2400" b="1" dirty="0"/>
              <a:t> </a:t>
            </a:r>
            <a:r>
              <a:rPr lang="en-US" sz="2400" b="1" dirty="0" err="1"/>
              <a:t>unsur</a:t>
            </a:r>
            <a:r>
              <a:rPr lang="en-US" sz="2400" b="1" dirty="0"/>
              <a:t> </a:t>
            </a:r>
            <a:r>
              <a:rPr lang="en-US" sz="2400" b="1" dirty="0" err="1"/>
              <a:t>lainnyadalam</a:t>
            </a:r>
            <a:r>
              <a:rPr lang="en-US" sz="2400" b="1" dirty="0"/>
              <a:t> </a:t>
            </a:r>
            <a:r>
              <a:rPr lang="en-US" sz="2400" b="1" dirty="0" err="1"/>
              <a:t>senyawa</a:t>
            </a:r>
            <a:r>
              <a:rPr lang="en-US" sz="2400" b="1" dirty="0"/>
              <a:t> </a:t>
            </a:r>
            <a:r>
              <a:rPr lang="en-US" sz="2400" b="1" dirty="0" err="1"/>
              <a:t>tersebut</a:t>
            </a:r>
            <a:r>
              <a:rPr lang="en-US" sz="2400" b="1" dirty="0"/>
              <a:t>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bilangan</a:t>
            </a:r>
            <a:r>
              <a:rPr lang="en-US" sz="2400" b="1" dirty="0"/>
              <a:t> </a:t>
            </a:r>
            <a:r>
              <a:rPr lang="en-US" sz="2400" b="1" dirty="0" err="1"/>
              <a:t>bulat</a:t>
            </a:r>
            <a:r>
              <a:rPr lang="en-US" sz="2400" b="1" dirty="0"/>
              <a:t> </a:t>
            </a:r>
            <a:r>
              <a:rPr lang="en-US" sz="2400" b="1" dirty="0" err="1"/>
              <a:t>sederhana</a:t>
            </a:r>
            <a:r>
              <a:rPr lang="en-US" sz="2400" b="1" dirty="0"/>
              <a:t>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3F6967-4F92-D9B5-F70F-F0423D631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863446"/>
            <a:ext cx="1382720" cy="140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BFBA-C7B1-59CC-1F61-9CE9BA3F9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/>
              <a:t>Contoh</a:t>
            </a:r>
            <a:r>
              <a:rPr lang="en-US" sz="2400" b="1" dirty="0"/>
              <a:t> Hukum </a:t>
            </a:r>
            <a:r>
              <a:rPr lang="en-US" sz="2400" b="1" dirty="0" err="1"/>
              <a:t>Perbandingan</a:t>
            </a:r>
            <a:r>
              <a:rPr lang="en-US" sz="2400" b="1" dirty="0"/>
              <a:t> </a:t>
            </a:r>
            <a:r>
              <a:rPr lang="en-US" sz="2400" b="1" dirty="0" err="1"/>
              <a:t>Berganda</a:t>
            </a:r>
            <a:endParaRPr lang="en-ID" sz="2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245BEC-BB4B-6177-1C63-19E920F990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117675"/>
              </p:ext>
            </p:extLst>
          </p:nvPr>
        </p:nvGraphicFramePr>
        <p:xfrm>
          <a:off x="457200" y="1219200"/>
          <a:ext cx="7848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>
                  <a:extLst>
                    <a:ext uri="{9D8B030D-6E8A-4147-A177-3AD203B41FA5}">
                      <a16:colId xmlns:a16="http://schemas.microsoft.com/office/drawing/2014/main" val="2380644863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610409220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3031496679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3200315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Senyawa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Massa 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Massa 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Massa C : Massa O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60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1,2 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1,6 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: 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90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1,2 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3,2 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: 8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1118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0F2404-5F2C-B66D-EB48-22BE01772C40}"/>
              </a:ext>
            </a:extLst>
          </p:cNvPr>
          <p:cNvSpPr txBox="1"/>
          <p:nvPr/>
        </p:nvSpPr>
        <p:spPr>
          <a:xfrm>
            <a:off x="76200" y="2956621"/>
            <a:ext cx="92100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0" i="0" dirty="0">
                <a:effectLst/>
                <a:latin typeface="Open Sans" panose="020B0606030504020204" pitchFamily="34" charset="0"/>
              </a:rPr>
              <a:t>Ketika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massa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karbon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di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dalam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CO dan CO</a:t>
            </a:r>
            <a:r>
              <a:rPr lang="en-ID" sz="2400" b="0" i="0" baseline="-25000" dirty="0">
                <a:effectLst/>
                <a:latin typeface="Open Sans" panose="020B0606030504020204" pitchFamily="34" charset="0"/>
              </a:rPr>
              <a:t>2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 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dibuat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sama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massa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</a:p>
          <a:p>
            <a:r>
              <a:rPr lang="en-ID" sz="2400" b="0" i="0" dirty="0" err="1">
                <a:effectLst/>
                <a:latin typeface="Open Sans" panose="020B0606030504020204" pitchFamily="34" charset="0"/>
              </a:rPr>
              <a:t>oksigen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di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dalamnya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akan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memenuhi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perbandingan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tertentu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en-ID" sz="2400" b="0" i="0" dirty="0" err="1">
                <a:effectLst/>
                <a:latin typeface="Open Sans" panose="020B0606030504020204" pitchFamily="34" charset="0"/>
              </a:rPr>
              <a:t>Perbandingan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massa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oksigen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pada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senyawa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CO dan CO</a:t>
            </a:r>
            <a:r>
              <a:rPr lang="en-ID" sz="2400" b="0" i="0" baseline="-25000" dirty="0">
                <a:effectLst/>
                <a:latin typeface="Open Sans" panose="020B0606030504020204" pitchFamily="34" charset="0"/>
              </a:rPr>
              <a:t>2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 </a:t>
            </a:r>
          </a:p>
          <a:p>
            <a:r>
              <a:rPr lang="en-ID" sz="2400" b="0" i="0" dirty="0">
                <a:effectLst/>
                <a:latin typeface="Open Sans" panose="020B0606030504020204" pitchFamily="34" charset="0"/>
              </a:rPr>
              <a:t>yang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diperoleh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Dalton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adalah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4 : 8 = 1 : 2, yang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merupakan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</a:p>
          <a:p>
            <a:r>
              <a:rPr lang="en-ID" sz="2400" b="0" i="0" dirty="0" err="1">
                <a:effectLst/>
                <a:latin typeface="Open Sans" panose="020B0606030504020204" pitchFamily="34" charset="0"/>
              </a:rPr>
              <a:t>bilangan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bulat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effectLst/>
                <a:latin typeface="Open Sans" panose="020B0606030504020204" pitchFamily="34" charset="0"/>
              </a:rPr>
              <a:t>sederhana</a:t>
            </a:r>
            <a:r>
              <a:rPr lang="en-ID" sz="2400" b="0" i="0" dirty="0">
                <a:effectLst/>
                <a:latin typeface="Open Sans" panose="020B0606030504020204" pitchFamily="34" charset="0"/>
              </a:rPr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96242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9BEC-FED6-2331-E4B2-D22C0A43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/>
          <a:lstStyle/>
          <a:p>
            <a:r>
              <a:rPr kumimoji="0" lang="nn-NO" sz="2400" b="1" i="0" u="none" strike="noStrike" kern="1200" cap="none" spc="0" normalizeH="0" baseline="0" noProof="0" dirty="0">
                <a:ln>
                  <a:noFill/>
                </a:ln>
                <a:solidFill>
                  <a:srgbClr val="0066B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 Hukum Perbandingan Volume (Hukum Gay-Lussac)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F951C-65A0-C1A3-A3FF-E250F4DF5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47912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Joseph Gay-Lussac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2 volume gas </a:t>
            </a:r>
            <a:r>
              <a:rPr lang="en-US" dirty="0" err="1"/>
              <a:t>hidrogen</a:t>
            </a:r>
            <a:r>
              <a:rPr lang="en-US" dirty="0"/>
              <a:t> </a:t>
            </a:r>
            <a:r>
              <a:rPr lang="en-US" dirty="0" err="1"/>
              <a:t>bereaksi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 volume gas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2 volume </a:t>
            </a:r>
            <a:r>
              <a:rPr lang="en-US" dirty="0" err="1"/>
              <a:t>uap</a:t>
            </a:r>
            <a:r>
              <a:rPr lang="en-US" dirty="0"/>
              <a:t> air (</a:t>
            </a:r>
            <a:r>
              <a:rPr lang="en-US" dirty="0" err="1"/>
              <a:t>perbandingan</a:t>
            </a:r>
            <a:r>
              <a:rPr lang="en-US" dirty="0"/>
              <a:t> volume 2 : 1 : 2)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1 volume gas nitrogen </a:t>
            </a:r>
            <a:r>
              <a:rPr lang="en-US" dirty="0" err="1"/>
              <a:t>bereaksi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 volume gas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2 volume gas nitrogen </a:t>
            </a:r>
            <a:r>
              <a:rPr lang="en-US" dirty="0" err="1"/>
              <a:t>oksida</a:t>
            </a:r>
            <a:r>
              <a:rPr lang="en-US" dirty="0"/>
              <a:t> (</a:t>
            </a:r>
            <a:r>
              <a:rPr lang="en-US" dirty="0" err="1"/>
              <a:t>perbandingan</a:t>
            </a:r>
            <a:r>
              <a:rPr lang="en-US" dirty="0"/>
              <a:t> volume 1 : 1 : 2)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3 volume gas </a:t>
            </a:r>
            <a:r>
              <a:rPr lang="en-US" dirty="0" err="1"/>
              <a:t>hidrogen</a:t>
            </a:r>
            <a:r>
              <a:rPr lang="en-US" dirty="0"/>
              <a:t> </a:t>
            </a:r>
            <a:r>
              <a:rPr lang="en-US" dirty="0" err="1"/>
              <a:t>bereaksi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 volume gas nitrogen </a:t>
            </a:r>
            <a:r>
              <a:rPr lang="en-US" dirty="0" err="1"/>
              <a:t>membentuk</a:t>
            </a:r>
            <a:r>
              <a:rPr lang="en-US" dirty="0"/>
              <a:t> 2 volume gas ammonia (</a:t>
            </a:r>
            <a:r>
              <a:rPr lang="en-US" dirty="0" err="1"/>
              <a:t>perbandingan</a:t>
            </a:r>
            <a:r>
              <a:rPr lang="en-US" dirty="0"/>
              <a:t> volume 3 : 1 : 2)</a:t>
            </a:r>
          </a:p>
          <a:p>
            <a:pPr marL="0" indent="0">
              <a:buNone/>
            </a:pPr>
            <a:r>
              <a:rPr lang="en-ID" dirty="0" err="1"/>
              <a:t>Rumusan</a:t>
            </a:r>
            <a:r>
              <a:rPr lang="en-ID" dirty="0"/>
              <a:t> Hukum </a:t>
            </a:r>
            <a:r>
              <a:rPr lang="en-ID" dirty="0" err="1"/>
              <a:t>Perbandingan</a:t>
            </a:r>
            <a:r>
              <a:rPr lang="en-ID" dirty="0"/>
              <a:t> Volume:</a:t>
            </a:r>
          </a:p>
          <a:p>
            <a:pPr marL="0" indent="0" algn="ctr">
              <a:buNone/>
            </a:pPr>
            <a:r>
              <a:rPr lang="en-ID" b="1" dirty="0"/>
              <a:t>“pada </a:t>
            </a:r>
            <a:r>
              <a:rPr lang="en-ID" b="1" dirty="0" err="1"/>
              <a:t>suhu</a:t>
            </a:r>
            <a:r>
              <a:rPr lang="en-ID" b="1" dirty="0"/>
              <a:t> dan </a:t>
            </a:r>
            <a:r>
              <a:rPr lang="en-ID" b="1" dirty="0" err="1"/>
              <a:t>tekanan</a:t>
            </a:r>
            <a:r>
              <a:rPr lang="en-ID" b="1" dirty="0"/>
              <a:t> yang </a:t>
            </a:r>
            <a:r>
              <a:rPr lang="en-ID" b="1" dirty="0" err="1"/>
              <a:t>sama</a:t>
            </a:r>
            <a:r>
              <a:rPr lang="en-ID" b="1" dirty="0"/>
              <a:t>, </a:t>
            </a:r>
            <a:r>
              <a:rPr lang="en-ID" b="1" dirty="0" err="1"/>
              <a:t>perbandingan</a:t>
            </a:r>
            <a:r>
              <a:rPr lang="en-ID" b="1" dirty="0"/>
              <a:t> volume gas yang </a:t>
            </a:r>
            <a:r>
              <a:rPr lang="en-ID" b="1" dirty="0" err="1"/>
              <a:t>bereaksi</a:t>
            </a:r>
            <a:r>
              <a:rPr lang="en-ID" b="1" dirty="0"/>
              <a:t> dan </a:t>
            </a:r>
            <a:r>
              <a:rPr lang="en-ID" b="1" dirty="0" err="1"/>
              <a:t>hasil</a:t>
            </a:r>
            <a:r>
              <a:rPr lang="en-ID" b="1" dirty="0"/>
              <a:t> </a:t>
            </a:r>
            <a:r>
              <a:rPr lang="en-ID" b="1" dirty="0" err="1"/>
              <a:t>reaksi</a:t>
            </a:r>
            <a:r>
              <a:rPr lang="en-ID" b="1" dirty="0"/>
              <a:t> </a:t>
            </a:r>
            <a:r>
              <a:rPr lang="en-ID" b="1" dirty="0" err="1"/>
              <a:t>merupakan</a:t>
            </a:r>
            <a:r>
              <a:rPr lang="en-ID" b="1" dirty="0"/>
              <a:t> </a:t>
            </a:r>
            <a:r>
              <a:rPr lang="en-ID" b="1" dirty="0" err="1"/>
              <a:t>bilangan</a:t>
            </a:r>
            <a:r>
              <a:rPr lang="en-ID" b="1" dirty="0"/>
              <a:t> </a:t>
            </a:r>
            <a:r>
              <a:rPr lang="en-ID" b="1" dirty="0" err="1"/>
              <a:t>bulat</a:t>
            </a:r>
            <a:r>
              <a:rPr lang="en-ID" b="1" dirty="0"/>
              <a:t> </a:t>
            </a:r>
            <a:r>
              <a:rPr lang="en-ID" b="1" dirty="0" err="1"/>
              <a:t>sederhana</a:t>
            </a:r>
            <a:r>
              <a:rPr lang="en-ID" b="1" dirty="0"/>
              <a:t>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E9C5BB-CB9E-8092-8F00-9517567AD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245" y="800101"/>
            <a:ext cx="923544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29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1FA1-3572-6946-968B-C469221C0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en-US" sz="2000" dirty="0" err="1"/>
              <a:t>Lanjutan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Gay-lussac</a:t>
            </a:r>
            <a:endParaRPr lang="en-ID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CCE8C-C3CB-7918-E0B5-177108E13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atom </a:t>
            </a:r>
            <a:r>
              <a:rPr lang="en-US" dirty="0" err="1"/>
              <a:t>Dallton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Gay-Lussac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2H + O →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r>
              <a:rPr lang="en-US" dirty="0"/>
              <a:t>   N + O → NO</a:t>
            </a:r>
          </a:p>
          <a:p>
            <a:pPr marL="0" indent="0">
              <a:buNone/>
            </a:pPr>
            <a:r>
              <a:rPr lang="en-US"/>
              <a:t>   3H </a:t>
            </a:r>
            <a:r>
              <a:rPr lang="en-US" dirty="0"/>
              <a:t>+ N → NH</a:t>
            </a:r>
            <a:r>
              <a:rPr lang="en-US" baseline="-25000" dirty="0"/>
              <a:t>3</a:t>
            </a:r>
          </a:p>
          <a:p>
            <a:r>
              <a:rPr lang="en-US" dirty="0"/>
              <a:t>Pada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volume </a:t>
            </a:r>
            <a:r>
              <a:rPr lang="en-US" dirty="0" err="1"/>
              <a:t>reaktan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Gay-Lussac.</a:t>
            </a:r>
          </a:p>
          <a:p>
            <a:r>
              <a:rPr lang="en-US" dirty="0"/>
              <a:t>Masih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tsbt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oleh Gay-Lussac.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5198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6B53-F862-69C3-DE5A-72F5ADC2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3074"/>
          </a:xfrm>
        </p:spPr>
        <p:txBody>
          <a:bodyPr>
            <a:normAutofit/>
          </a:bodyPr>
          <a:lstStyle/>
          <a:p>
            <a:r>
              <a:rPr kumimoji="0" lang="nn-NO" sz="2400" b="1" i="0" u="none" strike="noStrike" kern="1200" cap="none" spc="0" normalizeH="0" baseline="0" noProof="0" dirty="0">
                <a:ln>
                  <a:noFill/>
                </a:ln>
                <a:solidFill>
                  <a:srgbClr val="0066B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 Hipotesis Avogadro</a:t>
            </a:r>
            <a:endParaRPr lang="en-ID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9E786-3B32-E882-E1A0-4B7E02748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Amedeo Avogadro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Gay-Lussac.</a:t>
            </a:r>
          </a:p>
          <a:p>
            <a:r>
              <a:rPr lang="en-US" dirty="0"/>
              <a:t>Avogadro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</a:t>
            </a:r>
            <a:r>
              <a:rPr lang="en-US" dirty="0" err="1"/>
              <a:t>diatomik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.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O, hydrogen </a:t>
            </a:r>
            <a:r>
              <a:rPr lang="en-US" dirty="0" err="1"/>
              <a:t>sebagai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H, dan nitrogen </a:t>
            </a:r>
            <a:r>
              <a:rPr lang="en-US" dirty="0" err="1"/>
              <a:t>sebagai</a:t>
            </a:r>
            <a:r>
              <a:rPr lang="en-US" dirty="0"/>
              <a:t> N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N.</a:t>
            </a:r>
          </a:p>
          <a:p>
            <a:r>
              <a:rPr lang="en-US" dirty="0"/>
              <a:t>Jadi,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Gay-Lussac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marL="714375" indent="0">
              <a:buNone/>
            </a:pPr>
            <a:r>
              <a:rPr lang="en-US" dirty="0"/>
              <a:t>2H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+ O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→ 2H</a:t>
            </a:r>
            <a:r>
              <a:rPr lang="en-US" baseline="-25000" dirty="0"/>
              <a:t>2</a:t>
            </a:r>
            <a:r>
              <a:rPr lang="en-US" dirty="0"/>
              <a:t>O(</a:t>
            </a:r>
            <a:r>
              <a:rPr lang="en-US" i="1" dirty="0"/>
              <a:t>g</a:t>
            </a:r>
            <a:r>
              <a:rPr lang="en-US" dirty="0"/>
              <a:t>)</a:t>
            </a:r>
          </a:p>
          <a:p>
            <a:pPr marL="714375" indent="0">
              <a:buNone/>
            </a:pPr>
            <a:r>
              <a:rPr lang="en-US" dirty="0"/>
              <a:t>2 vol       1 vol       2 vol  </a:t>
            </a:r>
          </a:p>
          <a:p>
            <a:pPr marL="714375" indent="0">
              <a:buNone/>
            </a:pP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+ O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→ 2NO(</a:t>
            </a:r>
            <a:r>
              <a:rPr lang="en-US" i="1" dirty="0"/>
              <a:t>g</a:t>
            </a:r>
            <a:r>
              <a:rPr lang="en-US" dirty="0"/>
              <a:t>)</a:t>
            </a:r>
          </a:p>
          <a:p>
            <a:pPr marL="714375" indent="0">
              <a:buNone/>
            </a:pPr>
            <a:r>
              <a:rPr lang="en-US" dirty="0"/>
              <a:t>1 vol     1 vol       2 vol</a:t>
            </a:r>
          </a:p>
          <a:p>
            <a:pPr marL="714375" indent="0">
              <a:buNone/>
            </a:pPr>
            <a:r>
              <a:rPr lang="en-US" dirty="0"/>
              <a:t>3H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+ N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→ 2NH</a:t>
            </a:r>
            <a:r>
              <a:rPr lang="en-US" baseline="-25000" dirty="0"/>
              <a:t>3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</a:t>
            </a:r>
          </a:p>
          <a:p>
            <a:pPr marL="714375" indent="0">
              <a:buNone/>
            </a:pPr>
            <a:r>
              <a:rPr lang="en-US" dirty="0"/>
              <a:t>3 vol       1 vol       2 vol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8E2C5E-49A8-7989-C9D4-CB5A01D3F506}"/>
              </a:ext>
            </a:extLst>
          </p:cNvPr>
          <p:cNvSpPr/>
          <p:nvPr/>
        </p:nvSpPr>
        <p:spPr>
          <a:xfrm>
            <a:off x="5257800" y="3962399"/>
            <a:ext cx="3124200" cy="25304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Pada </a:t>
            </a:r>
            <a:r>
              <a:rPr lang="en-US" sz="2000" b="1" dirty="0" err="1">
                <a:solidFill>
                  <a:schemeClr val="bg1"/>
                </a:solidFill>
              </a:rPr>
              <a:t>ketiga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reaksi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tersebut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perbandingan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koefisien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adalah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sama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dengan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perbandingan</a:t>
            </a:r>
            <a:r>
              <a:rPr lang="en-US" sz="2000" b="1" dirty="0">
                <a:solidFill>
                  <a:schemeClr val="bg1"/>
                </a:solidFill>
              </a:rPr>
              <a:t> volume gas-gas </a:t>
            </a:r>
            <a:r>
              <a:rPr lang="en-US" sz="2000" b="1" dirty="0" err="1">
                <a:solidFill>
                  <a:schemeClr val="bg1"/>
                </a:solidFill>
              </a:rPr>
              <a:t>dalam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reaksi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ID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0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24C7-9EEA-859E-1E14-78E01513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en-US" sz="1800" b="1" dirty="0" err="1"/>
              <a:t>Lanjutan</a:t>
            </a:r>
            <a:r>
              <a:rPr lang="en-US" sz="1800" b="1" dirty="0"/>
              <a:t> </a:t>
            </a:r>
            <a:r>
              <a:rPr lang="en-US" sz="1800" b="1" dirty="0" err="1"/>
              <a:t>Hipotesis</a:t>
            </a:r>
            <a:r>
              <a:rPr lang="en-US" sz="1800" b="1" dirty="0"/>
              <a:t> Avogadro</a:t>
            </a:r>
            <a:endParaRPr lang="en-ID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BD3A4-AECD-D4EF-B9F6-C9D09FB5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974421"/>
            <a:ext cx="7886700" cy="5654979"/>
          </a:xfrm>
        </p:spPr>
        <p:txBody>
          <a:bodyPr>
            <a:normAutofit/>
          </a:bodyPr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Gay-Lussac </a:t>
            </a:r>
            <a:r>
              <a:rPr lang="en-US" dirty="0" err="1"/>
              <a:t>tersebut</a:t>
            </a:r>
            <a:r>
              <a:rPr lang="en-US" dirty="0"/>
              <a:t>, pada </a:t>
            </a:r>
            <a:r>
              <a:rPr lang="en-US" dirty="0" err="1"/>
              <a:t>tahun</a:t>
            </a:r>
            <a:r>
              <a:rPr lang="en-US" dirty="0"/>
              <a:t> 1811 Avogadro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postulat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Avogadro, yang </a:t>
            </a:r>
            <a:r>
              <a:rPr lang="en-US" dirty="0" err="1"/>
              <a:t>berbunyi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en-US" b="1" dirty="0"/>
              <a:t>“pada </a:t>
            </a:r>
            <a:r>
              <a:rPr lang="en-US" b="1" dirty="0" err="1"/>
              <a:t>suhu</a:t>
            </a:r>
            <a:r>
              <a:rPr lang="en-US" b="1" dirty="0"/>
              <a:t> dan </a:t>
            </a:r>
            <a:r>
              <a:rPr lang="en-US" b="1" dirty="0" err="1"/>
              <a:t>tekanan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r>
              <a:rPr lang="en-US" b="1" dirty="0"/>
              <a:t>, gas-gas yang </a:t>
            </a:r>
            <a:r>
              <a:rPr lang="en-US" b="1" dirty="0" err="1"/>
              <a:t>memiliki</a:t>
            </a:r>
            <a:r>
              <a:rPr lang="en-US" b="1" dirty="0"/>
              <a:t> volume yang </a:t>
            </a:r>
            <a:r>
              <a:rPr lang="en-US" b="1" dirty="0" err="1"/>
              <a:t>sama</a:t>
            </a:r>
            <a:r>
              <a:rPr lang="en-US" b="1" dirty="0"/>
              <a:t> </a:t>
            </a:r>
            <a:r>
              <a:rPr lang="en-US" b="1" dirty="0" err="1"/>
              <a:t>mengandung</a:t>
            </a:r>
            <a:r>
              <a:rPr lang="en-US" b="1" dirty="0"/>
              <a:t> </a:t>
            </a:r>
            <a:r>
              <a:rPr lang="en-US" b="1" dirty="0" err="1"/>
              <a:t>jumlah</a:t>
            </a:r>
            <a:r>
              <a:rPr lang="en-US" b="1" dirty="0"/>
              <a:t> </a:t>
            </a:r>
            <a:r>
              <a:rPr lang="en-US" b="1" dirty="0" err="1"/>
              <a:t>partikel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r>
              <a:rPr lang="en-US" b="1" dirty="0"/>
              <a:t>”</a:t>
            </a:r>
          </a:p>
          <a:p>
            <a:pPr marL="0" indent="0" algn="just">
              <a:buNone/>
            </a:pPr>
            <a:r>
              <a:rPr lang="en-ID" b="0" i="0" dirty="0" err="1">
                <a:effectLst/>
              </a:rPr>
              <a:t>Dengan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adanya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hipotesis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tersebut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diperoleh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bahwa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perbandingan</a:t>
            </a:r>
            <a:r>
              <a:rPr lang="en-ID" b="0" i="0" dirty="0">
                <a:effectLst/>
              </a:rPr>
              <a:t> volume gas </a:t>
            </a:r>
            <a:r>
              <a:rPr lang="en-ID" b="0" i="0" dirty="0" err="1">
                <a:effectLst/>
              </a:rPr>
              <a:t>sama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dengan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perbandingan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koefisien</a:t>
            </a:r>
            <a:r>
              <a:rPr lang="en-ID" b="0" i="0" dirty="0">
                <a:effectLst/>
              </a:rPr>
              <a:t>. </a:t>
            </a:r>
            <a:r>
              <a:rPr lang="en-ID" b="0" i="0" dirty="0" err="1">
                <a:effectLst/>
              </a:rPr>
              <a:t>Secara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matematis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dirumuskan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sebagai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berikut</a:t>
            </a:r>
            <a:r>
              <a:rPr lang="en-ID" b="0" i="0" dirty="0">
                <a:effectLst/>
              </a:rPr>
              <a:t>.</a:t>
            </a:r>
          </a:p>
          <a:p>
            <a:pPr marL="0" indent="0" algn="just">
              <a:buNone/>
            </a:pPr>
            <a:endParaRPr lang="en-ID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1EF29-FFFB-29E3-E3AC-E89886C3E962}"/>
              </a:ext>
            </a:extLst>
          </p:cNvPr>
          <p:cNvSpPr/>
          <p:nvPr/>
        </p:nvSpPr>
        <p:spPr>
          <a:xfrm>
            <a:off x="304800" y="5715000"/>
            <a:ext cx="8534400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Perbandingan</a:t>
            </a:r>
            <a:r>
              <a:rPr lang="en-US" sz="2000" b="1" dirty="0"/>
              <a:t> </a:t>
            </a:r>
            <a:r>
              <a:rPr lang="en-US" sz="2000" b="1" dirty="0" err="1"/>
              <a:t>Koefisien</a:t>
            </a:r>
            <a:r>
              <a:rPr lang="en-US" sz="2000" b="1" dirty="0"/>
              <a:t> = </a:t>
            </a:r>
            <a:r>
              <a:rPr lang="en-US" sz="2000" b="1" dirty="0" err="1"/>
              <a:t>Perbandingan</a:t>
            </a:r>
            <a:r>
              <a:rPr lang="en-US" sz="2000" b="1" dirty="0"/>
              <a:t> </a:t>
            </a:r>
            <a:r>
              <a:rPr lang="en-US" sz="2000" b="1" dirty="0" err="1"/>
              <a:t>Volum</a:t>
            </a:r>
            <a:r>
              <a:rPr lang="en-US" sz="2000" b="1" dirty="0"/>
              <a:t> = </a:t>
            </a:r>
            <a:r>
              <a:rPr lang="en-US" sz="2000" b="1" dirty="0" err="1"/>
              <a:t>Perbandingan</a:t>
            </a:r>
            <a:r>
              <a:rPr lang="en-US" sz="2000" b="1" dirty="0"/>
              <a:t> </a:t>
            </a:r>
            <a:r>
              <a:rPr lang="en-US" sz="2000" b="1" dirty="0" err="1"/>
              <a:t>Jumlah</a:t>
            </a:r>
            <a:r>
              <a:rPr lang="en-US" sz="2000" b="1" dirty="0"/>
              <a:t> </a:t>
            </a:r>
            <a:r>
              <a:rPr lang="en-US" sz="2000" b="1" dirty="0" err="1"/>
              <a:t>Partikel</a:t>
            </a:r>
            <a:endParaRPr lang="en-ID" sz="2000" b="1" dirty="0"/>
          </a:p>
        </p:txBody>
      </p:sp>
    </p:spTree>
    <p:extLst>
      <p:ext uri="{BB962C8B-B14F-4D97-AF65-F5344CB8AC3E}">
        <p14:creationId xmlns:p14="http://schemas.microsoft.com/office/powerpoint/2010/main" val="223862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5247</TotalTime>
  <Words>765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Algerian</vt:lpstr>
      <vt:lpstr>Arial</vt:lpstr>
      <vt:lpstr>Bookman Old Style</vt:lpstr>
      <vt:lpstr>Calibri</vt:lpstr>
      <vt:lpstr>Calibri Light</vt:lpstr>
      <vt:lpstr>Lato</vt:lpstr>
      <vt:lpstr>Open Sans</vt:lpstr>
      <vt:lpstr>Times New Roman</vt:lpstr>
      <vt:lpstr>Wingdings 3</vt:lpstr>
      <vt:lpstr>Office Theme</vt:lpstr>
      <vt:lpstr>PowerPoint Presentation</vt:lpstr>
      <vt:lpstr> Hukum Kekekalan Massa (Hukum Lavoisier)</vt:lpstr>
      <vt:lpstr>PowerPoint Presentation</vt:lpstr>
      <vt:lpstr>3. Hukum Perbandingan Berganda (Hukum Dalton)</vt:lpstr>
      <vt:lpstr>Contoh Hukum Perbandingan Berganda</vt:lpstr>
      <vt:lpstr>4. Hukum Perbandingan Volume (Hukum Gay-Lussac)</vt:lpstr>
      <vt:lpstr>Lanjutan hukum Gay-lussac</vt:lpstr>
      <vt:lpstr>5. Hipotesis Avogadro</vt:lpstr>
      <vt:lpstr>Lanjutan Hipotesis Avogadro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risa asnawi</cp:lastModifiedBy>
  <cp:revision>527</cp:revision>
  <cp:lastPrinted>2019-11-09T05:42:59Z</cp:lastPrinted>
  <dcterms:created xsi:type="dcterms:W3CDTF">2014-02-02T07:56:24Z</dcterms:created>
  <dcterms:modified xsi:type="dcterms:W3CDTF">2024-03-08T04:15:02Z</dcterms:modified>
</cp:coreProperties>
</file>