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343" r:id="rId3"/>
    <p:sldId id="335" r:id="rId4"/>
    <p:sldId id="345" r:id="rId5"/>
    <p:sldId id="349" r:id="rId6"/>
    <p:sldId id="351" r:id="rId7"/>
    <p:sldId id="348" r:id="rId8"/>
  </p:sldIdLst>
  <p:sldSz cx="9144000" cy="6858000" type="screen4x3"/>
  <p:notesSz cx="6645275" cy="8474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CC00"/>
    <a:srgbClr val="FF0066"/>
    <a:srgbClr val="00C057"/>
    <a:srgbClr val="8E837E"/>
    <a:srgbClr val="D1A14B"/>
    <a:srgbClr val="B4A058"/>
    <a:srgbClr val="5C5C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6" autoAdjust="0"/>
    <p:restoredTop sz="94660"/>
  </p:normalViewPr>
  <p:slideViewPr>
    <p:cSldViewPr>
      <p:cViewPr varScale="1">
        <p:scale>
          <a:sx n="56" d="100"/>
          <a:sy n="56" d="100"/>
        </p:scale>
        <p:origin x="1488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28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879619" cy="423704"/>
          </a:xfrm>
          <a:prstGeom prst="rect">
            <a:avLst/>
          </a:prstGeom>
        </p:spPr>
        <p:txBody>
          <a:bodyPr vert="horz" lIns="79926" tIns="39963" rIns="79926" bIns="39963" rtlCol="0"/>
          <a:lstStyle>
            <a:lvl1pPr algn="l">
              <a:defRPr sz="10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64119" y="0"/>
            <a:ext cx="2879619" cy="423704"/>
          </a:xfrm>
          <a:prstGeom prst="rect">
            <a:avLst/>
          </a:prstGeom>
        </p:spPr>
        <p:txBody>
          <a:bodyPr vert="horz" lIns="79926" tIns="39963" rIns="79926" bIns="39963" rtlCol="0"/>
          <a:lstStyle>
            <a:lvl1pPr algn="r">
              <a:defRPr sz="1000"/>
            </a:lvl1pPr>
          </a:lstStyle>
          <a:p>
            <a:fld id="{5B8341FA-7A68-45E5-81DA-CD3227A2B774}" type="datetimeFigureOut">
              <a:rPr lang="en-US" smtClean="0"/>
              <a:pPr/>
              <a:t>1/7/2025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635000"/>
            <a:ext cx="4235450" cy="31781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79926" tIns="39963" rIns="79926" bIns="3996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4530" y="4025186"/>
            <a:ext cx="5316220" cy="3813334"/>
          </a:xfrm>
          <a:prstGeom prst="rect">
            <a:avLst/>
          </a:prstGeom>
        </p:spPr>
        <p:txBody>
          <a:bodyPr vert="horz" lIns="79926" tIns="39963" rIns="79926" bIns="39963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" y="8048900"/>
            <a:ext cx="2879619" cy="423704"/>
          </a:xfrm>
          <a:prstGeom prst="rect">
            <a:avLst/>
          </a:prstGeom>
        </p:spPr>
        <p:txBody>
          <a:bodyPr vert="horz" lIns="79926" tIns="39963" rIns="79926" bIns="39963" rtlCol="0" anchor="b"/>
          <a:lstStyle>
            <a:lvl1pPr algn="l">
              <a:defRPr sz="10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64119" y="8048900"/>
            <a:ext cx="2879619" cy="423704"/>
          </a:xfrm>
          <a:prstGeom prst="rect">
            <a:avLst/>
          </a:prstGeom>
        </p:spPr>
        <p:txBody>
          <a:bodyPr vert="horz" lIns="79926" tIns="39963" rIns="79926" bIns="39963" rtlCol="0" anchor="b"/>
          <a:lstStyle>
            <a:lvl1pPr algn="r">
              <a:defRPr sz="1000"/>
            </a:lvl1pPr>
          </a:lstStyle>
          <a:p>
            <a:fld id="{72FA5DF3-C489-4B19-A241-BC526187B3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0098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A891A-419E-41CE-8832-B46DFA4763C5}" type="datetimeFigureOut">
              <a:rPr lang="en-US" smtClean="0"/>
              <a:pPr/>
              <a:t>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820BA-A418-458A-A90C-66F74E62AF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A891A-419E-41CE-8832-B46DFA4763C5}" type="datetimeFigureOut">
              <a:rPr lang="en-US" smtClean="0"/>
              <a:pPr/>
              <a:t>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820BA-A418-458A-A90C-66F74E62AF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A891A-419E-41CE-8832-B46DFA4763C5}" type="datetimeFigureOut">
              <a:rPr lang="en-US" smtClean="0"/>
              <a:pPr/>
              <a:t>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820BA-A418-458A-A90C-66F74E62AF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A891A-419E-41CE-8832-B46DFA4763C5}" type="datetimeFigureOut">
              <a:rPr lang="en-US" smtClean="0"/>
              <a:pPr/>
              <a:t>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820BA-A418-458A-A90C-66F74E62AF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A891A-419E-41CE-8832-B46DFA4763C5}" type="datetimeFigureOut">
              <a:rPr lang="en-US" smtClean="0"/>
              <a:pPr/>
              <a:t>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820BA-A418-458A-A90C-66F74E62AF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A891A-419E-41CE-8832-B46DFA4763C5}" type="datetimeFigureOut">
              <a:rPr lang="en-US" smtClean="0"/>
              <a:pPr/>
              <a:t>1/7/2025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820BA-A418-458A-A90C-66F74E62AF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A891A-419E-41CE-8832-B46DFA4763C5}" type="datetimeFigureOut">
              <a:rPr lang="en-US" smtClean="0"/>
              <a:pPr/>
              <a:t>1/7/2025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820BA-A418-458A-A90C-66F74E62AF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A891A-419E-41CE-8832-B46DFA4763C5}" type="datetimeFigureOut">
              <a:rPr lang="en-US" smtClean="0"/>
              <a:pPr/>
              <a:t>1/7/2025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820BA-A418-458A-A90C-66F74E62AF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A891A-419E-41CE-8832-B46DFA4763C5}" type="datetimeFigureOut">
              <a:rPr lang="en-US" smtClean="0"/>
              <a:pPr/>
              <a:t>1/7/2025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820BA-A418-458A-A90C-66F74E62AF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A891A-419E-41CE-8832-B46DFA4763C5}" type="datetimeFigureOut">
              <a:rPr lang="en-US" smtClean="0"/>
              <a:pPr/>
              <a:t>1/7/2025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820BA-A418-458A-A90C-66F74E62AF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A891A-419E-41CE-8832-B46DFA4763C5}" type="datetimeFigureOut">
              <a:rPr lang="en-US" smtClean="0"/>
              <a:pPr/>
              <a:t>1/7/2025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820BA-A418-458A-A90C-66F74E62AF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6A891A-419E-41CE-8832-B46DFA4763C5}" type="datetimeFigureOut">
              <a:rPr lang="en-US" smtClean="0"/>
              <a:pPr/>
              <a:t>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4820BA-A418-458A-A90C-66F74E62AF3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48650" y="304800"/>
            <a:ext cx="1688284" cy="646331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dirty="0">
                <a:solidFill>
                  <a:srgbClr val="FFFF00"/>
                </a:solidFill>
                <a:latin typeface="Bookman Old Style" pitchFamily="18" charset="0"/>
              </a:rPr>
              <a:t>KIMIA</a:t>
            </a:r>
            <a:endParaRPr lang="id-ID" sz="3600" b="1" dirty="0">
              <a:solidFill>
                <a:srgbClr val="FFFF00"/>
              </a:solidFill>
              <a:latin typeface="Bookman Old Style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915664" y="1368447"/>
            <a:ext cx="5312672" cy="830997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>
                <a:solidFill>
                  <a:srgbClr val="00CC00"/>
                </a:solidFill>
                <a:latin typeface="Bookman Old Style" pitchFamily="18" charset="0"/>
              </a:rPr>
              <a:t>RUMUS KIMIA DAN TATANAMA </a:t>
            </a:r>
          </a:p>
          <a:p>
            <a:pPr algn="ctr"/>
            <a:r>
              <a:rPr lang="en-US" sz="2400" b="1" dirty="0">
                <a:solidFill>
                  <a:srgbClr val="00CC00"/>
                </a:solidFill>
                <a:latin typeface="Bookman Old Style" pitchFamily="18" charset="0"/>
              </a:rPr>
              <a:t>SENYAWA SEDERHANA</a:t>
            </a:r>
            <a:endParaRPr lang="id-ID" sz="2400" b="1" dirty="0">
              <a:solidFill>
                <a:srgbClr val="00CC00"/>
              </a:solidFill>
              <a:latin typeface="Bookman Old Style" pitchFamily="18" charset="0"/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04800"/>
            <a:ext cx="762000" cy="6611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3145" y="304800"/>
            <a:ext cx="762000" cy="6611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673" y="6156234"/>
            <a:ext cx="762000" cy="6611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6087862"/>
            <a:ext cx="762000" cy="6611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CB643039-A2AB-AB58-4DB8-959839F61B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1283" y="2319125"/>
            <a:ext cx="2641433" cy="293867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3D66688-398E-771B-AD63-D4D1995F0269}"/>
              </a:ext>
            </a:extLst>
          </p:cNvPr>
          <p:cNvSpPr txBox="1"/>
          <p:nvPr/>
        </p:nvSpPr>
        <p:spPr>
          <a:xfrm>
            <a:off x="3578118" y="5377481"/>
            <a:ext cx="18293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HYDRAZINE, N</a:t>
            </a:r>
            <a:r>
              <a:rPr lang="en-US" baseline="-25000" dirty="0"/>
              <a:t>2</a:t>
            </a:r>
            <a:r>
              <a:rPr lang="en-US" dirty="0"/>
              <a:t>H</a:t>
            </a:r>
            <a:r>
              <a:rPr lang="en-US" baseline="-25000" dirty="0"/>
              <a:t>4</a:t>
            </a:r>
            <a:endParaRPr lang="en-ID" baseline="-25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753" y="1492767"/>
            <a:ext cx="8229600" cy="5181600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Rumus</a:t>
            </a:r>
            <a:r>
              <a:rPr lang="en-US" dirty="0"/>
              <a:t> </a:t>
            </a:r>
            <a:r>
              <a:rPr lang="en-US" dirty="0" err="1"/>
              <a:t>kimia</a:t>
            </a:r>
            <a:r>
              <a:rPr lang="en-US" dirty="0"/>
              <a:t>: </a:t>
            </a:r>
            <a:r>
              <a:rPr lang="en-US" dirty="0" err="1"/>
              <a:t>Lambang</a:t>
            </a:r>
            <a:r>
              <a:rPr lang="en-US" dirty="0"/>
              <a:t>/symbol yang </a:t>
            </a:r>
            <a:r>
              <a:rPr lang="en-US" dirty="0" err="1"/>
              <a:t>menyatakan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dan </a:t>
            </a:r>
            <a:r>
              <a:rPr lang="en-US" dirty="0" err="1"/>
              <a:t>jenis</a:t>
            </a:r>
            <a:r>
              <a:rPr lang="en-US" dirty="0"/>
              <a:t> atom-atom </a:t>
            </a:r>
            <a:r>
              <a:rPr lang="en-US" dirty="0" err="1"/>
              <a:t>penyusun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senyawa</a:t>
            </a:r>
            <a:r>
              <a:rPr lang="en-US" dirty="0"/>
              <a:t>.</a:t>
            </a:r>
          </a:p>
          <a:p>
            <a:r>
              <a:rPr lang="en-US" dirty="0" err="1"/>
              <a:t>Jumlah</a:t>
            </a:r>
            <a:r>
              <a:rPr lang="en-US" dirty="0"/>
              <a:t> atom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rumus</a:t>
            </a:r>
            <a:r>
              <a:rPr lang="en-US" dirty="0"/>
              <a:t> </a:t>
            </a:r>
            <a:r>
              <a:rPr lang="en-US" dirty="0" err="1"/>
              <a:t>kimia</a:t>
            </a:r>
            <a:r>
              <a:rPr lang="en-US" dirty="0"/>
              <a:t> </a:t>
            </a:r>
            <a:r>
              <a:rPr lang="en-US" dirty="0" err="1"/>
              <a:t>ditunjukkan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b="1" dirty="0" err="1"/>
              <a:t>angka</a:t>
            </a:r>
            <a:r>
              <a:rPr lang="en-US" b="1" dirty="0"/>
              <a:t> </a:t>
            </a:r>
            <a:r>
              <a:rPr lang="en-US" b="1" dirty="0" err="1"/>
              <a:t>indeks</a:t>
            </a:r>
            <a:r>
              <a:rPr lang="en-US" b="1" dirty="0"/>
              <a:t> </a:t>
            </a:r>
            <a:r>
              <a:rPr lang="en-US" dirty="0"/>
              <a:t>yang </a:t>
            </a:r>
            <a:r>
              <a:rPr lang="en-US" dirty="0" err="1"/>
              <a:t>ditulis</a:t>
            </a:r>
            <a:r>
              <a:rPr lang="en-US" dirty="0"/>
              <a:t> 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b="1" dirty="0"/>
              <a:t>subscript.</a:t>
            </a:r>
          </a:p>
          <a:p>
            <a:r>
              <a:rPr lang="en-US" dirty="0" err="1"/>
              <a:t>Contoh</a:t>
            </a:r>
            <a:r>
              <a:rPr lang="en-US" dirty="0"/>
              <a:t>: Air, H</a:t>
            </a:r>
            <a:r>
              <a:rPr lang="en-US" baseline="-25000" dirty="0"/>
              <a:t>2</a:t>
            </a:r>
            <a:r>
              <a:rPr lang="en-US" dirty="0"/>
              <a:t>O.</a:t>
            </a:r>
          </a:p>
          <a:p>
            <a:pPr marL="0" indent="0">
              <a:buNone/>
            </a:pP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senyawa</a:t>
            </a:r>
            <a:r>
              <a:rPr lang="en-US" dirty="0"/>
              <a:t> H</a:t>
            </a:r>
            <a:r>
              <a:rPr lang="en-US" baseline="-25000" dirty="0"/>
              <a:t>2</a:t>
            </a:r>
            <a:r>
              <a:rPr lang="en-US" dirty="0"/>
              <a:t>O </a:t>
            </a:r>
            <a:r>
              <a:rPr lang="en-US" dirty="0" err="1"/>
              <a:t>indeks</a:t>
            </a:r>
            <a:r>
              <a:rPr lang="en-US" dirty="0"/>
              <a:t> H = 2 dan </a:t>
            </a:r>
            <a:r>
              <a:rPr lang="en-US" dirty="0" err="1"/>
              <a:t>indeks</a:t>
            </a:r>
            <a:r>
              <a:rPr lang="en-US" dirty="0"/>
              <a:t> O = 1,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1 </a:t>
            </a:r>
            <a:r>
              <a:rPr lang="en-US" dirty="0" err="1"/>
              <a:t>molekul</a:t>
            </a:r>
            <a:r>
              <a:rPr lang="en-US" dirty="0"/>
              <a:t> H</a:t>
            </a:r>
            <a:r>
              <a:rPr lang="en-US" baseline="-25000" dirty="0"/>
              <a:t>2</a:t>
            </a:r>
            <a:r>
              <a:rPr lang="en-US" dirty="0"/>
              <a:t>O </a:t>
            </a:r>
            <a:r>
              <a:rPr lang="en-US" dirty="0" err="1"/>
              <a:t>terdapat</a:t>
            </a:r>
            <a:r>
              <a:rPr lang="en-US" dirty="0"/>
              <a:t> 2 atom H dan 1 atom O.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baseline="-25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Arial Black" pitchFamily="34" charset="0"/>
              </a:rPr>
              <a:t>RUMUS KIMIA</a:t>
            </a: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6063324"/>
            <a:ext cx="762000" cy="6611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156887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146464" y="176473"/>
            <a:ext cx="6705600" cy="4536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Arial Black" pitchFamily="34" charset="0"/>
              </a:rPr>
              <a:t>SOLAT!</a:t>
            </a:r>
          </a:p>
        </p:txBody>
      </p:sp>
      <p:sp>
        <p:nvSpPr>
          <p:cNvPr id="3" name="Rectangle 2"/>
          <p:cNvSpPr/>
          <p:nvPr/>
        </p:nvSpPr>
        <p:spPr>
          <a:xfrm>
            <a:off x="304800" y="609600"/>
            <a:ext cx="8458200" cy="60960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50000"/>
              </a:spcBef>
            </a:pPr>
            <a:endParaRPr lang="en-US" b="1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6063324"/>
            <a:ext cx="762000" cy="6611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ED076F0B-7363-FFFB-4F2D-D64D7A4EE7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0395416"/>
              </p:ext>
            </p:extLst>
          </p:nvPr>
        </p:nvGraphicFramePr>
        <p:xfrm>
          <a:off x="381000" y="1397001"/>
          <a:ext cx="8229600" cy="50289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3851236846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1132084239"/>
                    </a:ext>
                  </a:extLst>
                </a:gridCol>
                <a:gridCol w="1139301">
                  <a:extLst>
                    <a:ext uri="{9D8B030D-6E8A-4147-A177-3AD203B41FA5}">
                      <a16:colId xmlns:a16="http://schemas.microsoft.com/office/drawing/2014/main" val="1890336257"/>
                    </a:ext>
                  </a:extLst>
                </a:gridCol>
                <a:gridCol w="1146699">
                  <a:extLst>
                    <a:ext uri="{9D8B030D-6E8A-4147-A177-3AD203B41FA5}">
                      <a16:colId xmlns:a16="http://schemas.microsoft.com/office/drawing/2014/main" val="141001099"/>
                    </a:ext>
                  </a:extLst>
                </a:gridCol>
                <a:gridCol w="1649767">
                  <a:extLst>
                    <a:ext uri="{9D8B030D-6E8A-4147-A177-3AD203B41FA5}">
                      <a16:colId xmlns:a16="http://schemas.microsoft.com/office/drawing/2014/main" val="654951066"/>
                    </a:ext>
                  </a:extLst>
                </a:gridCol>
                <a:gridCol w="1398233">
                  <a:extLst>
                    <a:ext uri="{9D8B030D-6E8A-4147-A177-3AD203B41FA5}">
                      <a16:colId xmlns:a16="http://schemas.microsoft.com/office/drawing/2014/main" val="1097691078"/>
                    </a:ext>
                  </a:extLst>
                </a:gridCol>
              </a:tblGrid>
              <a:tr h="1117599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Senyawa</a:t>
                      </a:r>
                      <a:endParaRPr lang="en-ID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Rumus</a:t>
                      </a:r>
                      <a:r>
                        <a:rPr lang="en-US" sz="2400" dirty="0"/>
                        <a:t> Kimia</a:t>
                      </a:r>
                      <a:endParaRPr lang="en-ID" sz="2400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Jumlah</a:t>
                      </a:r>
                      <a:r>
                        <a:rPr lang="en-US" sz="2400" dirty="0"/>
                        <a:t> Atom </a:t>
                      </a:r>
                      <a:r>
                        <a:rPr lang="en-US" sz="2400" dirty="0" err="1"/>
                        <a:t>Penyusun</a:t>
                      </a:r>
                      <a:r>
                        <a:rPr lang="en-US" sz="2400" dirty="0"/>
                        <a:t> </a:t>
                      </a:r>
                    </a:p>
                    <a:p>
                      <a:pPr algn="ctr"/>
                      <a:r>
                        <a:rPr lang="en-US" sz="2400" dirty="0"/>
                        <a:t>(</a:t>
                      </a:r>
                      <a:r>
                        <a:rPr lang="en-US" sz="2400" dirty="0" err="1"/>
                        <a:t>dalam</a:t>
                      </a:r>
                      <a:r>
                        <a:rPr lang="en-US" sz="2400" dirty="0"/>
                        <a:t> 1 </a:t>
                      </a:r>
                      <a:r>
                        <a:rPr lang="en-US" sz="2400" dirty="0" err="1"/>
                        <a:t>molekul</a:t>
                      </a:r>
                      <a:r>
                        <a:rPr lang="en-US" sz="2400" dirty="0"/>
                        <a:t>)</a:t>
                      </a:r>
                      <a:endParaRPr lang="en-ID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6510831"/>
                  </a:ext>
                </a:extLst>
              </a:tr>
              <a:tr h="497772">
                <a:tc>
                  <a:txBody>
                    <a:bodyPr/>
                    <a:lstStyle/>
                    <a:p>
                      <a:r>
                        <a:rPr lang="en-US" dirty="0"/>
                        <a:t>Air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</a:t>
                      </a:r>
                      <a:r>
                        <a:rPr lang="en-US" baseline="-25000" dirty="0"/>
                        <a:t>2</a:t>
                      </a:r>
                      <a:r>
                        <a:rPr lang="en-US" dirty="0"/>
                        <a:t>O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 = 2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 =1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CONTOH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0937595"/>
                  </a:ext>
                </a:extLst>
              </a:tr>
              <a:tr h="497772">
                <a:tc>
                  <a:txBody>
                    <a:bodyPr/>
                    <a:lstStyle/>
                    <a:p>
                      <a:r>
                        <a:rPr lang="en-US" dirty="0"/>
                        <a:t>Urea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CO(NH</a:t>
                      </a:r>
                      <a:r>
                        <a:rPr lang="en-US" baseline="-25000" dirty="0"/>
                        <a:t>2</a:t>
                      </a:r>
                      <a:r>
                        <a:rPr lang="en-US" dirty="0"/>
                        <a:t>)</a:t>
                      </a:r>
                      <a:r>
                        <a:rPr lang="en-US" baseline="-25000" dirty="0"/>
                        <a:t>2</a:t>
                      </a:r>
                      <a:endParaRPr lang="en-ID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9517705"/>
                  </a:ext>
                </a:extLst>
              </a:tr>
              <a:tr h="497772">
                <a:tc>
                  <a:txBody>
                    <a:bodyPr/>
                    <a:lstStyle/>
                    <a:p>
                      <a:r>
                        <a:rPr lang="en-US" dirty="0"/>
                        <a:t>Karbon </a:t>
                      </a:r>
                      <a:r>
                        <a:rPr lang="en-US" dirty="0" err="1"/>
                        <a:t>dioksida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</a:t>
                      </a:r>
                      <a:r>
                        <a:rPr lang="en-US" baseline="-25000" dirty="0"/>
                        <a:t>2</a:t>
                      </a:r>
                      <a:endParaRPr lang="en-ID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2686046"/>
                  </a:ext>
                </a:extLst>
              </a:tr>
              <a:tr h="497772">
                <a:tc>
                  <a:txBody>
                    <a:bodyPr/>
                    <a:lstStyle/>
                    <a:p>
                      <a:r>
                        <a:rPr lang="en-US" dirty="0" err="1"/>
                        <a:t>Asam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Asetat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CH</a:t>
                      </a:r>
                      <a:r>
                        <a:rPr lang="en-US" baseline="-25000" dirty="0"/>
                        <a:t>3</a:t>
                      </a:r>
                      <a:r>
                        <a:rPr lang="en-US" dirty="0"/>
                        <a:t>COOH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9317655"/>
                  </a:ext>
                </a:extLst>
              </a:tr>
              <a:tr h="497772">
                <a:tc>
                  <a:txBody>
                    <a:bodyPr/>
                    <a:lstStyle/>
                    <a:p>
                      <a:r>
                        <a:rPr lang="en-US" dirty="0" err="1"/>
                        <a:t>Amonium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Sulfat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(NH</a:t>
                      </a:r>
                      <a:r>
                        <a:rPr lang="en-US" baseline="-25000" dirty="0"/>
                        <a:t>4</a:t>
                      </a:r>
                      <a:r>
                        <a:rPr lang="en-US" dirty="0"/>
                        <a:t>)</a:t>
                      </a:r>
                      <a:r>
                        <a:rPr lang="en-US" baseline="-25000" dirty="0"/>
                        <a:t>2</a:t>
                      </a:r>
                      <a:r>
                        <a:rPr lang="en-US" dirty="0"/>
                        <a:t>SO</a:t>
                      </a:r>
                      <a:r>
                        <a:rPr lang="en-US" baseline="-25000" dirty="0"/>
                        <a:t>4</a:t>
                      </a:r>
                      <a:endParaRPr lang="en-ID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2959113"/>
                  </a:ext>
                </a:extLst>
              </a:tr>
              <a:tr h="497772">
                <a:tc>
                  <a:txBody>
                    <a:bodyPr/>
                    <a:lstStyle/>
                    <a:p>
                      <a:r>
                        <a:rPr lang="en-US" dirty="0" err="1"/>
                        <a:t>Kalsium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Hidroksida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Ca(OH)</a:t>
                      </a:r>
                      <a:r>
                        <a:rPr lang="en-US" baseline="-25000" dirty="0"/>
                        <a:t>2</a:t>
                      </a:r>
                      <a:endParaRPr lang="en-ID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9342326"/>
                  </a:ext>
                </a:extLst>
              </a:tr>
              <a:tr h="497772">
                <a:tc>
                  <a:txBody>
                    <a:bodyPr/>
                    <a:lstStyle/>
                    <a:p>
                      <a:r>
                        <a:rPr lang="en-US" dirty="0" err="1"/>
                        <a:t>Benzena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  <a:r>
                        <a:rPr lang="en-US" baseline="-25000" dirty="0"/>
                        <a:t>6</a:t>
                      </a:r>
                      <a:r>
                        <a:rPr lang="en-US" dirty="0"/>
                        <a:t>H</a:t>
                      </a:r>
                      <a:r>
                        <a:rPr lang="en-US" baseline="-25000" dirty="0"/>
                        <a:t>6</a:t>
                      </a:r>
                      <a:endParaRPr lang="en-ID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16267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5616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Arial Black" pitchFamily="34" charset="0"/>
              </a:rPr>
              <a:t>RUMUS MOLEKUL DAN RUMUS EMPIRIS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Rumus</a:t>
            </a:r>
            <a:r>
              <a:rPr lang="en-US" dirty="0"/>
              <a:t> </a:t>
            </a:r>
            <a:r>
              <a:rPr lang="en-US" dirty="0" err="1"/>
              <a:t>kimia</a:t>
            </a:r>
            <a:r>
              <a:rPr lang="en-US" dirty="0"/>
              <a:t> </a:t>
            </a:r>
            <a:r>
              <a:rPr lang="en-US" dirty="0" err="1"/>
              <a:t>dibagi</a:t>
            </a:r>
            <a:r>
              <a:rPr lang="en-US" dirty="0"/>
              <a:t> 2,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rumus</a:t>
            </a:r>
            <a:r>
              <a:rPr lang="en-US" dirty="0"/>
              <a:t> </a:t>
            </a:r>
            <a:r>
              <a:rPr lang="en-US" dirty="0" err="1"/>
              <a:t>molekul</a:t>
            </a:r>
            <a:r>
              <a:rPr lang="en-US" dirty="0"/>
              <a:t> dan </a:t>
            </a:r>
            <a:r>
              <a:rPr lang="en-US" dirty="0" err="1"/>
              <a:t>rumus</a:t>
            </a:r>
            <a:r>
              <a:rPr lang="en-US" dirty="0"/>
              <a:t> </a:t>
            </a:r>
            <a:r>
              <a:rPr lang="en-US" dirty="0" err="1"/>
              <a:t>empiris</a:t>
            </a:r>
            <a:r>
              <a:rPr lang="en-US" dirty="0"/>
              <a:t>.</a:t>
            </a:r>
          </a:p>
          <a:p>
            <a:r>
              <a:rPr lang="en-US" dirty="0" err="1"/>
              <a:t>Rumus</a:t>
            </a:r>
            <a:r>
              <a:rPr lang="en-US" dirty="0"/>
              <a:t> </a:t>
            </a:r>
            <a:r>
              <a:rPr lang="en-US" dirty="0" err="1"/>
              <a:t>molekul</a:t>
            </a:r>
            <a:r>
              <a:rPr lang="en-US" dirty="0"/>
              <a:t> </a:t>
            </a:r>
            <a:r>
              <a:rPr lang="en-US" dirty="0" err="1"/>
              <a:t>menyatakan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dan </a:t>
            </a:r>
            <a:r>
              <a:rPr lang="en-US" dirty="0" err="1"/>
              <a:t>jenis</a:t>
            </a:r>
            <a:r>
              <a:rPr lang="en-US" dirty="0"/>
              <a:t> atom-atom </a:t>
            </a:r>
            <a:r>
              <a:rPr lang="en-US" dirty="0" err="1"/>
              <a:t>penyusun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senyawa</a:t>
            </a:r>
            <a:r>
              <a:rPr lang="en-US" dirty="0"/>
              <a:t>.</a:t>
            </a:r>
          </a:p>
          <a:p>
            <a:r>
              <a:rPr lang="en-US" dirty="0" err="1"/>
              <a:t>Rumus</a:t>
            </a:r>
            <a:r>
              <a:rPr lang="en-US" dirty="0"/>
              <a:t> </a:t>
            </a:r>
            <a:r>
              <a:rPr lang="en-US" dirty="0" err="1"/>
              <a:t>empiris</a:t>
            </a:r>
            <a:r>
              <a:rPr lang="en-US" dirty="0"/>
              <a:t> </a:t>
            </a:r>
            <a:r>
              <a:rPr lang="en-US" dirty="0" err="1"/>
              <a:t>menyatakan</a:t>
            </a:r>
            <a:r>
              <a:rPr lang="en-US" dirty="0"/>
              <a:t> </a:t>
            </a:r>
            <a:r>
              <a:rPr lang="en-US" dirty="0" err="1"/>
              <a:t>perbandingan</a:t>
            </a:r>
            <a:r>
              <a:rPr lang="en-US" dirty="0"/>
              <a:t> paling </a:t>
            </a:r>
            <a:r>
              <a:rPr lang="en-US" dirty="0" err="1"/>
              <a:t>sederhana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atom-atom </a:t>
            </a:r>
            <a:r>
              <a:rPr lang="en-US" dirty="0" err="1"/>
              <a:t>penyusun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senyawa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0847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0EBFBA-C7B1-59CC-1F61-9CE9BA3F9C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 err="1"/>
              <a:t>Contoh</a:t>
            </a:r>
            <a:r>
              <a:rPr lang="en-US" sz="2800" b="1" dirty="0"/>
              <a:t> </a:t>
            </a:r>
            <a:r>
              <a:rPr lang="en-US" sz="2800" b="1" dirty="0" err="1"/>
              <a:t>Rumus</a:t>
            </a:r>
            <a:r>
              <a:rPr lang="en-US" sz="2800" b="1" dirty="0"/>
              <a:t> </a:t>
            </a:r>
            <a:r>
              <a:rPr lang="en-US" sz="2800" b="1" dirty="0" err="1"/>
              <a:t>Molekul</a:t>
            </a:r>
            <a:r>
              <a:rPr lang="en-US" sz="2800" b="1" dirty="0"/>
              <a:t> dan </a:t>
            </a:r>
            <a:r>
              <a:rPr lang="en-US" sz="2800" b="1" dirty="0" err="1"/>
              <a:t>Rumus</a:t>
            </a:r>
            <a:r>
              <a:rPr lang="en-US" sz="2800" b="1" dirty="0"/>
              <a:t> </a:t>
            </a:r>
            <a:r>
              <a:rPr lang="en-US" sz="2800" b="1" dirty="0" err="1"/>
              <a:t>Empiris</a:t>
            </a:r>
            <a:endParaRPr lang="en-ID" sz="2800" b="1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DECDF03-6ECE-A576-4944-9C85631474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5337736"/>
              </p:ext>
            </p:extLst>
          </p:nvPr>
        </p:nvGraphicFramePr>
        <p:xfrm>
          <a:off x="381000" y="1397000"/>
          <a:ext cx="8382000" cy="5384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95500">
                  <a:extLst>
                    <a:ext uri="{9D8B030D-6E8A-4147-A177-3AD203B41FA5}">
                      <a16:colId xmlns:a16="http://schemas.microsoft.com/office/drawing/2014/main" val="2730344368"/>
                    </a:ext>
                  </a:extLst>
                </a:gridCol>
                <a:gridCol w="2095500">
                  <a:extLst>
                    <a:ext uri="{9D8B030D-6E8A-4147-A177-3AD203B41FA5}">
                      <a16:colId xmlns:a16="http://schemas.microsoft.com/office/drawing/2014/main" val="2271053898"/>
                    </a:ext>
                  </a:extLst>
                </a:gridCol>
                <a:gridCol w="2095500">
                  <a:extLst>
                    <a:ext uri="{9D8B030D-6E8A-4147-A177-3AD203B41FA5}">
                      <a16:colId xmlns:a16="http://schemas.microsoft.com/office/drawing/2014/main" val="26502237"/>
                    </a:ext>
                  </a:extLst>
                </a:gridCol>
                <a:gridCol w="2095500">
                  <a:extLst>
                    <a:ext uri="{9D8B030D-6E8A-4147-A177-3AD203B41FA5}">
                      <a16:colId xmlns:a16="http://schemas.microsoft.com/office/drawing/2014/main" val="3178902132"/>
                    </a:ext>
                  </a:extLst>
                </a:gridCol>
              </a:tblGrid>
              <a:tr h="673100">
                <a:tc>
                  <a:txBody>
                    <a:bodyPr/>
                    <a:lstStyle/>
                    <a:p>
                      <a:r>
                        <a:rPr lang="en-US" dirty="0" err="1"/>
                        <a:t>Senyawa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Rumus</a:t>
                      </a:r>
                      <a:r>
                        <a:rPr lang="en-US" dirty="0"/>
                        <a:t> Kimia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Rumus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Molekul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Rumus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Empiris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8498837"/>
                  </a:ext>
                </a:extLst>
              </a:tr>
              <a:tr h="673100">
                <a:tc>
                  <a:txBody>
                    <a:bodyPr/>
                    <a:lstStyle/>
                    <a:p>
                      <a:r>
                        <a:rPr lang="en-US" dirty="0" err="1"/>
                        <a:t>Etuna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  <a:r>
                        <a:rPr lang="en-US" baseline="-25000" dirty="0"/>
                        <a:t>2</a:t>
                      </a:r>
                      <a:r>
                        <a:rPr lang="en-US" dirty="0"/>
                        <a:t>H</a:t>
                      </a:r>
                      <a:r>
                        <a:rPr lang="en-US" baseline="-25000" dirty="0"/>
                        <a:t>2</a:t>
                      </a:r>
                      <a:endParaRPr lang="en-ID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C</a:t>
                      </a:r>
                      <a:r>
                        <a:rPr lang="en-US" baseline="-25000" dirty="0"/>
                        <a:t>2</a:t>
                      </a:r>
                      <a:r>
                        <a:rPr lang="en-US" dirty="0"/>
                        <a:t>H</a:t>
                      </a:r>
                      <a:r>
                        <a:rPr lang="en-US" baseline="-25000" dirty="0"/>
                        <a:t>2</a:t>
                      </a:r>
                      <a:endParaRPr lang="en-ID" baseline="-25000" dirty="0"/>
                    </a:p>
                    <a:p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CH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4326407"/>
                  </a:ext>
                </a:extLst>
              </a:tr>
              <a:tr h="673100">
                <a:tc>
                  <a:txBody>
                    <a:bodyPr/>
                    <a:lstStyle/>
                    <a:p>
                      <a:r>
                        <a:rPr lang="en-US" dirty="0" err="1"/>
                        <a:t>Benzena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  <a:r>
                        <a:rPr lang="en-US" baseline="-25000" dirty="0"/>
                        <a:t>6</a:t>
                      </a:r>
                      <a:r>
                        <a:rPr lang="en-US" dirty="0"/>
                        <a:t>H</a:t>
                      </a:r>
                      <a:r>
                        <a:rPr lang="en-US" baseline="-25000" dirty="0"/>
                        <a:t>6</a:t>
                      </a:r>
                      <a:endParaRPr lang="en-ID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8075871"/>
                  </a:ext>
                </a:extLst>
              </a:tr>
              <a:tr h="673100">
                <a:tc>
                  <a:txBody>
                    <a:bodyPr/>
                    <a:lstStyle/>
                    <a:p>
                      <a:r>
                        <a:rPr lang="en-US" dirty="0" err="1"/>
                        <a:t>Etana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  <a:r>
                        <a:rPr lang="en-US" baseline="-25000" dirty="0"/>
                        <a:t>2</a:t>
                      </a:r>
                      <a:r>
                        <a:rPr lang="en-US" dirty="0"/>
                        <a:t>H</a:t>
                      </a:r>
                      <a:r>
                        <a:rPr lang="en-US" baseline="-25000" dirty="0"/>
                        <a:t>6</a:t>
                      </a:r>
                      <a:endParaRPr lang="en-ID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3797366"/>
                  </a:ext>
                </a:extLst>
              </a:tr>
              <a:tr h="673100">
                <a:tc>
                  <a:txBody>
                    <a:bodyPr/>
                    <a:lstStyle/>
                    <a:p>
                      <a:r>
                        <a:rPr lang="en-US" dirty="0" err="1"/>
                        <a:t>Etena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  <a:r>
                        <a:rPr lang="en-US" baseline="-25000" dirty="0"/>
                        <a:t>2</a:t>
                      </a:r>
                      <a:r>
                        <a:rPr lang="en-US" dirty="0"/>
                        <a:t>H</a:t>
                      </a:r>
                      <a:r>
                        <a:rPr lang="en-US" baseline="-25000" dirty="0"/>
                        <a:t>4</a:t>
                      </a:r>
                      <a:endParaRPr lang="en-ID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7490063"/>
                  </a:ext>
                </a:extLst>
              </a:tr>
              <a:tr h="673100">
                <a:tc>
                  <a:txBody>
                    <a:bodyPr/>
                    <a:lstStyle/>
                    <a:p>
                      <a:r>
                        <a:rPr lang="en-US" dirty="0" err="1"/>
                        <a:t>Asam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Asetat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CH</a:t>
                      </a:r>
                      <a:r>
                        <a:rPr lang="en-US" baseline="-25000" dirty="0"/>
                        <a:t>3</a:t>
                      </a:r>
                      <a:r>
                        <a:rPr lang="en-US" dirty="0"/>
                        <a:t>COOH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6253903"/>
                  </a:ext>
                </a:extLst>
              </a:tr>
              <a:tr h="673100">
                <a:tc>
                  <a:txBody>
                    <a:bodyPr/>
                    <a:lstStyle/>
                    <a:p>
                      <a:r>
                        <a:rPr lang="en-US" dirty="0"/>
                        <a:t>Urea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CO(NH</a:t>
                      </a:r>
                      <a:r>
                        <a:rPr lang="en-US" baseline="-25000" dirty="0"/>
                        <a:t>2</a:t>
                      </a:r>
                      <a:r>
                        <a:rPr lang="en-US" dirty="0"/>
                        <a:t>)</a:t>
                      </a:r>
                      <a:r>
                        <a:rPr lang="en-US" baseline="-25000" dirty="0"/>
                        <a:t>2</a:t>
                      </a:r>
                      <a:endParaRPr lang="en-ID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7416386"/>
                  </a:ext>
                </a:extLst>
              </a:tr>
              <a:tr h="673100">
                <a:tc>
                  <a:txBody>
                    <a:bodyPr/>
                    <a:lstStyle/>
                    <a:p>
                      <a:r>
                        <a:rPr lang="en-US" dirty="0"/>
                        <a:t>Air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</a:t>
                      </a:r>
                      <a:r>
                        <a:rPr lang="en-US" baseline="-25000" dirty="0"/>
                        <a:t>2</a:t>
                      </a:r>
                      <a:r>
                        <a:rPr lang="en-US" dirty="0"/>
                        <a:t>O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18932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24284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6A9E12-E8EA-8BC0-09DA-2B270AF265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2373C4-CC8E-CD5D-CCFE-C01C8E7B5A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 err="1"/>
              <a:t>Contoh</a:t>
            </a:r>
            <a:r>
              <a:rPr lang="en-US" sz="2800" b="1" dirty="0"/>
              <a:t> </a:t>
            </a:r>
            <a:r>
              <a:rPr lang="en-US" sz="2800" b="1" dirty="0" err="1"/>
              <a:t>Rumus</a:t>
            </a:r>
            <a:r>
              <a:rPr lang="en-US" sz="2800" b="1" dirty="0"/>
              <a:t> </a:t>
            </a:r>
            <a:r>
              <a:rPr lang="en-US" sz="2800" b="1" dirty="0" err="1"/>
              <a:t>Molekul</a:t>
            </a:r>
            <a:r>
              <a:rPr lang="en-US" sz="2800" b="1" dirty="0"/>
              <a:t> dan </a:t>
            </a:r>
            <a:r>
              <a:rPr lang="en-US" sz="2800" b="1" dirty="0" err="1"/>
              <a:t>Rumus</a:t>
            </a:r>
            <a:r>
              <a:rPr lang="en-US" sz="2800" b="1" dirty="0"/>
              <a:t> </a:t>
            </a:r>
            <a:r>
              <a:rPr lang="en-US" sz="2800" b="1" dirty="0" err="1"/>
              <a:t>Empiris</a:t>
            </a:r>
            <a:endParaRPr lang="en-ID" sz="2800" b="1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C3319F0A-DA73-4DC8-E5B4-6E10E9C39B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9344177"/>
              </p:ext>
            </p:extLst>
          </p:nvPr>
        </p:nvGraphicFramePr>
        <p:xfrm>
          <a:off x="381000" y="1397000"/>
          <a:ext cx="8382000" cy="5384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95500">
                  <a:extLst>
                    <a:ext uri="{9D8B030D-6E8A-4147-A177-3AD203B41FA5}">
                      <a16:colId xmlns:a16="http://schemas.microsoft.com/office/drawing/2014/main" val="2730344368"/>
                    </a:ext>
                  </a:extLst>
                </a:gridCol>
                <a:gridCol w="2095500">
                  <a:extLst>
                    <a:ext uri="{9D8B030D-6E8A-4147-A177-3AD203B41FA5}">
                      <a16:colId xmlns:a16="http://schemas.microsoft.com/office/drawing/2014/main" val="2271053898"/>
                    </a:ext>
                  </a:extLst>
                </a:gridCol>
                <a:gridCol w="2095500">
                  <a:extLst>
                    <a:ext uri="{9D8B030D-6E8A-4147-A177-3AD203B41FA5}">
                      <a16:colId xmlns:a16="http://schemas.microsoft.com/office/drawing/2014/main" val="26502237"/>
                    </a:ext>
                  </a:extLst>
                </a:gridCol>
                <a:gridCol w="2095500">
                  <a:extLst>
                    <a:ext uri="{9D8B030D-6E8A-4147-A177-3AD203B41FA5}">
                      <a16:colId xmlns:a16="http://schemas.microsoft.com/office/drawing/2014/main" val="3178902132"/>
                    </a:ext>
                  </a:extLst>
                </a:gridCol>
              </a:tblGrid>
              <a:tr h="673100"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/>
                        <a:t>Senyawa</a:t>
                      </a:r>
                      <a:endParaRPr lang="en-ID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/>
                        <a:t>Rumus</a:t>
                      </a:r>
                      <a:r>
                        <a:rPr lang="en-US" b="1" dirty="0"/>
                        <a:t> Kimia</a:t>
                      </a:r>
                      <a:endParaRPr lang="en-ID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/>
                        <a:t>Rumus</a:t>
                      </a:r>
                      <a:r>
                        <a:rPr lang="en-US" b="1" dirty="0"/>
                        <a:t> </a:t>
                      </a:r>
                      <a:r>
                        <a:rPr lang="en-US" b="1" dirty="0" err="1"/>
                        <a:t>Molekul</a:t>
                      </a:r>
                      <a:endParaRPr lang="en-ID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/>
                        <a:t>Rumus</a:t>
                      </a:r>
                      <a:r>
                        <a:rPr lang="en-US" b="1" dirty="0"/>
                        <a:t> </a:t>
                      </a:r>
                      <a:r>
                        <a:rPr lang="en-US" b="1" dirty="0" err="1"/>
                        <a:t>Empiris</a:t>
                      </a:r>
                      <a:endParaRPr lang="en-ID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8498837"/>
                  </a:ext>
                </a:extLst>
              </a:tr>
              <a:tr h="673100">
                <a:tc>
                  <a:txBody>
                    <a:bodyPr/>
                    <a:lstStyle/>
                    <a:p>
                      <a:r>
                        <a:rPr lang="en-US" dirty="0" err="1"/>
                        <a:t>Amonium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Sulfat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(NH</a:t>
                      </a:r>
                      <a:r>
                        <a:rPr lang="en-US" baseline="-25000"/>
                        <a:t>4</a:t>
                      </a:r>
                      <a:r>
                        <a:rPr lang="en-US"/>
                        <a:t>)</a:t>
                      </a:r>
                      <a:r>
                        <a:rPr lang="en-US" baseline="-25000"/>
                        <a:t>2</a:t>
                      </a:r>
                      <a:r>
                        <a:rPr lang="en-US"/>
                        <a:t>SO</a:t>
                      </a:r>
                      <a:r>
                        <a:rPr lang="en-US" baseline="-25000"/>
                        <a:t>4</a:t>
                      </a:r>
                      <a:endParaRPr lang="en-ID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4326407"/>
                  </a:ext>
                </a:extLst>
              </a:tr>
              <a:tr h="673100">
                <a:tc>
                  <a:txBody>
                    <a:bodyPr/>
                    <a:lstStyle/>
                    <a:p>
                      <a:r>
                        <a:rPr lang="en-US" dirty="0"/>
                        <a:t>Karbon </a:t>
                      </a:r>
                      <a:r>
                        <a:rPr lang="en-US" dirty="0" err="1"/>
                        <a:t>dioksida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</a:t>
                      </a:r>
                      <a:r>
                        <a:rPr lang="en-US" baseline="-25000" dirty="0"/>
                        <a:t>2</a:t>
                      </a:r>
                      <a:endParaRPr lang="en-ID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8075871"/>
                  </a:ext>
                </a:extLst>
              </a:tr>
              <a:tr h="673100">
                <a:tc>
                  <a:txBody>
                    <a:bodyPr/>
                    <a:lstStyle/>
                    <a:p>
                      <a:r>
                        <a:rPr lang="en-US" dirty="0" err="1"/>
                        <a:t>Etanol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  <a:r>
                        <a:rPr lang="en-US" baseline="-25000" dirty="0"/>
                        <a:t>2</a:t>
                      </a:r>
                      <a:r>
                        <a:rPr lang="en-US" dirty="0"/>
                        <a:t>H</a:t>
                      </a:r>
                      <a:r>
                        <a:rPr lang="en-US" baseline="-25000" dirty="0"/>
                        <a:t>5</a:t>
                      </a:r>
                      <a:r>
                        <a:rPr lang="en-US" baseline="0" dirty="0"/>
                        <a:t>OH</a:t>
                      </a:r>
                      <a:endParaRPr lang="en-ID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3797366"/>
                  </a:ext>
                </a:extLst>
              </a:tr>
              <a:tr h="673100">
                <a:tc>
                  <a:txBody>
                    <a:bodyPr/>
                    <a:lstStyle/>
                    <a:p>
                      <a:r>
                        <a:rPr lang="en-US" dirty="0"/>
                        <a:t>Dinitrogen </a:t>
                      </a:r>
                      <a:r>
                        <a:rPr lang="en-US" dirty="0" err="1"/>
                        <a:t>Tetraoksida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</a:t>
                      </a:r>
                      <a:r>
                        <a:rPr lang="en-US" baseline="-25000" dirty="0"/>
                        <a:t>2</a:t>
                      </a:r>
                      <a:r>
                        <a:rPr lang="en-US" dirty="0"/>
                        <a:t>O</a:t>
                      </a:r>
                      <a:r>
                        <a:rPr lang="en-US" baseline="-25000" dirty="0"/>
                        <a:t>4</a:t>
                      </a:r>
                      <a:endParaRPr lang="en-ID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7490063"/>
                  </a:ext>
                </a:extLst>
              </a:tr>
              <a:tr h="673100">
                <a:tc>
                  <a:txBody>
                    <a:bodyPr/>
                    <a:lstStyle/>
                    <a:p>
                      <a:r>
                        <a:rPr lang="en-US" dirty="0" err="1"/>
                        <a:t>Asam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Oksalat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</a:t>
                      </a:r>
                      <a:r>
                        <a:rPr lang="en-US" baseline="-25000" dirty="0"/>
                        <a:t>2</a:t>
                      </a:r>
                      <a:r>
                        <a:rPr lang="en-US" dirty="0"/>
                        <a:t>C</a:t>
                      </a:r>
                      <a:r>
                        <a:rPr lang="en-US" baseline="-25000" dirty="0"/>
                        <a:t>2</a:t>
                      </a:r>
                      <a:r>
                        <a:rPr lang="en-US" dirty="0"/>
                        <a:t>O</a:t>
                      </a:r>
                      <a:r>
                        <a:rPr lang="en-US" baseline="-25000" dirty="0"/>
                        <a:t>4</a:t>
                      </a:r>
                      <a:endParaRPr lang="en-ID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6253903"/>
                  </a:ext>
                </a:extLst>
              </a:tr>
              <a:tr h="673100">
                <a:tc>
                  <a:txBody>
                    <a:bodyPr/>
                    <a:lstStyle/>
                    <a:p>
                      <a:r>
                        <a:rPr lang="en-US" dirty="0" err="1"/>
                        <a:t>Glukosa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  <a:r>
                        <a:rPr lang="en-US" baseline="-25000" dirty="0"/>
                        <a:t>6</a:t>
                      </a:r>
                      <a:r>
                        <a:rPr lang="en-US" dirty="0"/>
                        <a:t>H</a:t>
                      </a:r>
                      <a:r>
                        <a:rPr lang="en-US" baseline="-25000" dirty="0"/>
                        <a:t>12</a:t>
                      </a:r>
                      <a:r>
                        <a:rPr lang="en-US" dirty="0"/>
                        <a:t>O</a:t>
                      </a:r>
                      <a:r>
                        <a:rPr lang="en-US" baseline="-25000" dirty="0"/>
                        <a:t>6</a:t>
                      </a:r>
                      <a:endParaRPr lang="en-ID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7416386"/>
                  </a:ext>
                </a:extLst>
              </a:tr>
              <a:tr h="673100">
                <a:tc>
                  <a:txBody>
                    <a:bodyPr/>
                    <a:lstStyle/>
                    <a:p>
                      <a:r>
                        <a:rPr lang="en-US" dirty="0" err="1"/>
                        <a:t>Metana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CH</a:t>
                      </a:r>
                      <a:r>
                        <a:rPr lang="en-US" baseline="-25000"/>
                        <a:t>4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18932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47295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71509" y="2066035"/>
            <a:ext cx="71897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Algerian" pitchFamily="82" charset="0"/>
              </a:rPr>
              <a:t>SELAMAT BELAJAR</a:t>
            </a:r>
          </a:p>
        </p:txBody>
      </p:sp>
      <p:sp>
        <p:nvSpPr>
          <p:cNvPr id="5" name="Rectangle 4"/>
          <p:cNvSpPr/>
          <p:nvPr/>
        </p:nvSpPr>
        <p:spPr>
          <a:xfrm>
            <a:off x="2257918" y="3124200"/>
            <a:ext cx="461697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Semoga</a:t>
            </a:r>
            <a:r>
              <a:rPr lang="en-US" sz="54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cap="none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Sukses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050939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5026</TotalTime>
  <Words>228</Words>
  <Application>Microsoft Office PowerPoint</Application>
  <PresentationFormat>On-screen Show (4:3)</PresentationFormat>
  <Paragraphs>77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Algerian</vt:lpstr>
      <vt:lpstr>Arial</vt:lpstr>
      <vt:lpstr>Arial Black</vt:lpstr>
      <vt:lpstr>Bookman Old Style</vt:lpstr>
      <vt:lpstr>Calibri</vt:lpstr>
      <vt:lpstr>Times New Roman</vt:lpstr>
      <vt:lpstr>Office Theme</vt:lpstr>
      <vt:lpstr>PowerPoint Presentation</vt:lpstr>
      <vt:lpstr>RUMUS KIMIA</vt:lpstr>
      <vt:lpstr>PowerPoint Presentation</vt:lpstr>
      <vt:lpstr>RUMUS MOLEKUL DAN RUMUS EMPIRIS</vt:lpstr>
      <vt:lpstr>Contoh Rumus Molekul dan Rumus Empiris</vt:lpstr>
      <vt:lpstr>Contoh Rumus Molekul dan Rumus Empiris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Personal</dc:creator>
  <cp:lastModifiedBy>risa asnawi</cp:lastModifiedBy>
  <cp:revision>520</cp:revision>
  <cp:lastPrinted>2019-11-09T05:42:59Z</cp:lastPrinted>
  <dcterms:created xsi:type="dcterms:W3CDTF">2014-02-02T07:56:24Z</dcterms:created>
  <dcterms:modified xsi:type="dcterms:W3CDTF">2025-01-07T07:40:44Z</dcterms:modified>
</cp:coreProperties>
</file>