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343" r:id="rId3"/>
    <p:sldId id="335" r:id="rId4"/>
    <p:sldId id="345" r:id="rId5"/>
    <p:sldId id="349" r:id="rId6"/>
    <p:sldId id="350" r:id="rId7"/>
    <p:sldId id="348" r:id="rId8"/>
  </p:sldIdLst>
  <p:sldSz cx="9144000" cy="6858000" type="screen4x3"/>
  <p:notesSz cx="6645275" cy="8474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CC00"/>
    <a:srgbClr val="FF0066"/>
    <a:srgbClr val="00C057"/>
    <a:srgbClr val="8E837E"/>
    <a:srgbClr val="D1A14B"/>
    <a:srgbClr val="B4A058"/>
    <a:srgbClr val="5C5C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660"/>
  </p:normalViewPr>
  <p:slideViewPr>
    <p:cSldViewPr>
      <p:cViewPr varScale="1">
        <p:scale>
          <a:sx n="77" d="100"/>
          <a:sy n="77" d="100"/>
        </p:scale>
        <p:origin x="109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879619" cy="423704"/>
          </a:xfrm>
          <a:prstGeom prst="rect">
            <a:avLst/>
          </a:prstGeom>
        </p:spPr>
        <p:txBody>
          <a:bodyPr vert="horz" lIns="79926" tIns="39963" rIns="79926" bIns="39963" rtlCol="0"/>
          <a:lstStyle>
            <a:lvl1pPr algn="l">
              <a:defRPr sz="10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64119" y="0"/>
            <a:ext cx="2879619" cy="423704"/>
          </a:xfrm>
          <a:prstGeom prst="rect">
            <a:avLst/>
          </a:prstGeom>
        </p:spPr>
        <p:txBody>
          <a:bodyPr vert="horz" lIns="79926" tIns="39963" rIns="79926" bIns="39963" rtlCol="0"/>
          <a:lstStyle>
            <a:lvl1pPr algn="r">
              <a:defRPr sz="1000"/>
            </a:lvl1pPr>
          </a:lstStyle>
          <a:p>
            <a:fld id="{5B8341FA-7A68-45E5-81DA-CD3227A2B774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635000"/>
            <a:ext cx="4235450" cy="3178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79926" tIns="39963" rIns="79926" bIns="3996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4530" y="4025186"/>
            <a:ext cx="5316220" cy="3813334"/>
          </a:xfrm>
          <a:prstGeom prst="rect">
            <a:avLst/>
          </a:prstGeom>
        </p:spPr>
        <p:txBody>
          <a:bodyPr vert="horz" lIns="79926" tIns="39963" rIns="79926" bIns="3996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048900"/>
            <a:ext cx="2879619" cy="423704"/>
          </a:xfrm>
          <a:prstGeom prst="rect">
            <a:avLst/>
          </a:prstGeom>
        </p:spPr>
        <p:txBody>
          <a:bodyPr vert="horz" lIns="79926" tIns="39963" rIns="79926" bIns="39963" rtlCol="0" anchor="b"/>
          <a:lstStyle>
            <a:lvl1pPr algn="l">
              <a:defRPr sz="10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64119" y="8048900"/>
            <a:ext cx="2879619" cy="423704"/>
          </a:xfrm>
          <a:prstGeom prst="rect">
            <a:avLst/>
          </a:prstGeom>
        </p:spPr>
        <p:txBody>
          <a:bodyPr vert="horz" lIns="79926" tIns="39963" rIns="79926" bIns="39963" rtlCol="0" anchor="b"/>
          <a:lstStyle>
            <a:lvl1pPr algn="r">
              <a:defRPr sz="1000"/>
            </a:lvl1pPr>
          </a:lstStyle>
          <a:p>
            <a:fld id="{72FA5DF3-C489-4B19-A241-BC526187B3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09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A891A-419E-41CE-8832-B46DFA4763C5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A891A-419E-41CE-8832-B46DFA4763C5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820BA-A418-458A-A90C-66F74E62A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KMNO4+Gula+Soda%20Kaustik-Video%20Lab_%20Chemical%20reaction_%20Change%20in%20Color%20(1).mp4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Change%20in%20temperature%20during%20a%20chemical%20reaction.mp4" TargetMode="External"/><Relationship Id="rId5" Type="http://schemas.openxmlformats.org/officeDocument/2006/relationships/hyperlink" Target="Na2CO3+MgSO4-Chemical%20Reaction%20That%20Produces%20a%20Precipitate.mp4" TargetMode="External"/><Relationship Id="rId4" Type="http://schemas.openxmlformats.org/officeDocument/2006/relationships/hyperlink" Target="Reaksi%20citrun%20vs%20baking%20soda%20menghasilkan%20gas%20co2.mp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48650" y="304800"/>
            <a:ext cx="1688284" cy="64633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Bookman Old Style" pitchFamily="18" charset="0"/>
              </a:rPr>
              <a:t>KIMIA</a:t>
            </a:r>
            <a:endParaRPr lang="id-ID" sz="3600" b="1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43826" y="1785764"/>
            <a:ext cx="6856364" cy="46166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>
                <a:solidFill>
                  <a:srgbClr val="00CC00"/>
                </a:solidFill>
                <a:latin typeface="Bookman Old Style" pitchFamily="18" charset="0"/>
              </a:rPr>
              <a:t>REAKSI KIMIA DAN PERSAMAAN REAKSI</a:t>
            </a:r>
            <a:endParaRPr lang="id-ID" sz="2400" b="1" dirty="0">
              <a:solidFill>
                <a:srgbClr val="00CC00"/>
              </a:solidFill>
              <a:latin typeface="Bookman Old Style" pitchFamily="18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762000" cy="661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3145" y="304800"/>
            <a:ext cx="762000" cy="661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673" y="6156234"/>
            <a:ext cx="762000" cy="661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087862"/>
            <a:ext cx="762000" cy="661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HP\Pictures\reaksi kimi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438" y="2616761"/>
            <a:ext cx="2905125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753" y="1492767"/>
            <a:ext cx="8229600" cy="5181600"/>
          </a:xfrm>
        </p:spPr>
        <p:txBody>
          <a:bodyPr>
            <a:normAutofit/>
          </a:bodyPr>
          <a:lstStyle/>
          <a:p>
            <a:pPr marL="869950" indent="-514350">
              <a:buFont typeface="+mj-lt"/>
              <a:buAutoNum type="arabicPeriod"/>
            </a:pP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. </a:t>
            </a:r>
          </a:p>
          <a:p>
            <a:pPr marL="869950" indent="-514350">
              <a:buFont typeface="+mj-lt"/>
              <a:buAutoNum type="arabicPeriod"/>
            </a:pP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gas.</a:t>
            </a:r>
          </a:p>
          <a:p>
            <a:pPr marL="869950" indent="-514350">
              <a:buFont typeface="+mj-lt"/>
              <a:buAutoNum type="arabicPeriod"/>
            </a:pPr>
            <a:r>
              <a:rPr lang="en-US" dirty="0" err="1"/>
              <a:t>Terbentuknya</a:t>
            </a:r>
            <a:r>
              <a:rPr lang="en-US" dirty="0"/>
              <a:t> </a:t>
            </a:r>
            <a:r>
              <a:rPr lang="en-US" dirty="0" err="1"/>
              <a:t>endapan</a:t>
            </a:r>
            <a:r>
              <a:rPr lang="en-US" dirty="0"/>
              <a:t>.</a:t>
            </a:r>
          </a:p>
          <a:p>
            <a:pPr marL="869950" indent="-514350">
              <a:buFont typeface="+mj-lt"/>
              <a:buAutoNum type="arabicPeriod"/>
            </a:pP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temperature.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baseline="-25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Arial Black" pitchFamily="34" charset="0"/>
              </a:rPr>
              <a:t>CIRI-CIRI TERJADINYA REAKSI KIMIA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063324"/>
            <a:ext cx="762000" cy="661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>
            <a:hlinkClick r:id="rId3" action="ppaction://hlinkfile"/>
            <a:extLst>
              <a:ext uri="{FF2B5EF4-FFF2-40B4-BE49-F238E27FC236}">
                <a16:creationId xmlns:a16="http://schemas.microsoft.com/office/drawing/2014/main" id="{8312D97C-D154-4307-D34A-4BA7DCD9EFAF}"/>
              </a:ext>
            </a:extLst>
          </p:cNvPr>
          <p:cNvSpPr/>
          <p:nvPr/>
        </p:nvSpPr>
        <p:spPr>
          <a:xfrm>
            <a:off x="7696200" y="1600200"/>
            <a:ext cx="609600" cy="381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Oval 4">
            <a:hlinkClick r:id="rId4" action="ppaction://hlinkfile"/>
            <a:extLst>
              <a:ext uri="{FF2B5EF4-FFF2-40B4-BE49-F238E27FC236}">
                <a16:creationId xmlns:a16="http://schemas.microsoft.com/office/drawing/2014/main" id="{731921EF-FEB9-7993-9EB0-41D287A28766}"/>
              </a:ext>
            </a:extLst>
          </p:cNvPr>
          <p:cNvSpPr/>
          <p:nvPr/>
        </p:nvSpPr>
        <p:spPr>
          <a:xfrm>
            <a:off x="7707682" y="2223673"/>
            <a:ext cx="609600" cy="381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Oval 5">
            <a:hlinkClick r:id="rId5" action="ppaction://hlinkfile"/>
            <a:extLst>
              <a:ext uri="{FF2B5EF4-FFF2-40B4-BE49-F238E27FC236}">
                <a16:creationId xmlns:a16="http://schemas.microsoft.com/office/drawing/2014/main" id="{D23F33C7-E8B6-FB5F-8C3C-0048494EC84C}"/>
              </a:ext>
            </a:extLst>
          </p:cNvPr>
          <p:cNvSpPr/>
          <p:nvPr/>
        </p:nvSpPr>
        <p:spPr>
          <a:xfrm>
            <a:off x="7696200" y="2749264"/>
            <a:ext cx="609600" cy="381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Oval 6">
            <a:hlinkClick r:id="rId6" action="ppaction://hlinkfile"/>
            <a:extLst>
              <a:ext uri="{FF2B5EF4-FFF2-40B4-BE49-F238E27FC236}">
                <a16:creationId xmlns:a16="http://schemas.microsoft.com/office/drawing/2014/main" id="{EEF98133-0929-BD99-C445-7243DD472CC1}"/>
              </a:ext>
            </a:extLst>
          </p:cNvPr>
          <p:cNvSpPr/>
          <p:nvPr/>
        </p:nvSpPr>
        <p:spPr>
          <a:xfrm>
            <a:off x="7696200" y="3419447"/>
            <a:ext cx="609600" cy="381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15688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46464" y="176473"/>
            <a:ext cx="6705600" cy="453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Arial Black" pitchFamily="34" charset="0"/>
              </a:rPr>
              <a:t>Reaksi</a:t>
            </a:r>
            <a:r>
              <a:rPr lang="en-US" sz="2400" dirty="0">
                <a:solidFill>
                  <a:schemeClr val="tx1"/>
                </a:solidFill>
                <a:latin typeface="Arial Black" pitchFamily="34" charset="0"/>
              </a:rPr>
              <a:t> Kimia dan </a:t>
            </a:r>
            <a:r>
              <a:rPr lang="en-US" sz="2400" dirty="0" err="1">
                <a:solidFill>
                  <a:schemeClr val="tx1"/>
                </a:solidFill>
                <a:latin typeface="Arial Black" pitchFamily="34" charset="0"/>
              </a:rPr>
              <a:t>Persamaan</a:t>
            </a:r>
            <a:r>
              <a:rPr lang="en-US" sz="24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Black" pitchFamily="34" charset="0"/>
              </a:rPr>
              <a:t>Reaksi</a:t>
            </a:r>
            <a:endParaRPr lang="en-US" sz="24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609600"/>
            <a:ext cx="8458200" cy="6096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endParaRPr lang="en-US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063324"/>
            <a:ext cx="762000" cy="661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proses di mana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reaktan</a:t>
            </a:r>
            <a:r>
              <a:rPr lang="en-US" dirty="0"/>
              <a:t>/</a:t>
            </a:r>
            <a:r>
              <a:rPr lang="en-US" dirty="0" err="1"/>
              <a:t>pereaksi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/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.</a:t>
            </a:r>
          </a:p>
          <a:p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simbolik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.</a:t>
            </a:r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reaktan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di </a:t>
            </a:r>
            <a:r>
              <a:rPr lang="en-US" dirty="0" err="1"/>
              <a:t>sebelah</a:t>
            </a:r>
            <a:r>
              <a:rPr lang="en-US" dirty="0"/>
              <a:t> </a:t>
            </a:r>
            <a:r>
              <a:rPr lang="en-US" dirty="0" err="1"/>
              <a:t>kiri</a:t>
            </a:r>
            <a:r>
              <a:rPr lang="en-US" dirty="0"/>
              <a:t>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di </a:t>
            </a:r>
            <a:r>
              <a:rPr lang="en-US" dirty="0" err="1"/>
              <a:t>sebelah</a:t>
            </a:r>
            <a:r>
              <a:rPr lang="en-US" dirty="0"/>
              <a:t> </a:t>
            </a:r>
            <a:r>
              <a:rPr lang="en-US" dirty="0" err="1"/>
              <a:t>kanan</a:t>
            </a:r>
            <a:r>
              <a:rPr lang="en-US" dirty="0"/>
              <a:t> </a:t>
            </a:r>
            <a:r>
              <a:rPr lang="en-US" dirty="0" err="1"/>
              <a:t>dipisahkan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panah</a:t>
            </a:r>
            <a:r>
              <a:rPr lang="en-US" dirty="0"/>
              <a:t> (→)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(=).</a:t>
            </a:r>
          </a:p>
          <a:p>
            <a:pPr marL="0" indent="0">
              <a:buNone/>
            </a:pPr>
            <a:r>
              <a:rPr lang="en-US" dirty="0"/>
              <a:t>    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(</a:t>
            </a:r>
            <a:r>
              <a:rPr lang="en-US" i="1" dirty="0" err="1"/>
              <a:t>aq</a:t>
            </a:r>
            <a:r>
              <a:rPr lang="en-US" dirty="0"/>
              <a:t>) + 2NaOH(</a:t>
            </a:r>
            <a:r>
              <a:rPr lang="en-US" i="1" dirty="0" err="1"/>
              <a:t>aq</a:t>
            </a:r>
            <a:r>
              <a:rPr lang="en-US" dirty="0"/>
              <a:t>) → Na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(</a:t>
            </a:r>
            <a:r>
              <a:rPr lang="en-US" i="1" dirty="0" err="1"/>
              <a:t>aq</a:t>
            </a:r>
            <a:r>
              <a:rPr lang="en-US" dirty="0"/>
              <a:t>) + 2H</a:t>
            </a:r>
            <a:r>
              <a:rPr lang="en-US" baseline="-25000" dirty="0"/>
              <a:t>2</a:t>
            </a:r>
            <a:r>
              <a:rPr lang="en-US" dirty="0"/>
              <a:t>O(</a:t>
            </a:r>
            <a:r>
              <a:rPr lang="en-US" i="1" dirty="0"/>
              <a:t>l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(</a:t>
            </a:r>
            <a:r>
              <a:rPr lang="en-US" i="1" dirty="0" err="1"/>
              <a:t>aq</a:t>
            </a:r>
            <a:r>
              <a:rPr lang="en-US" dirty="0"/>
              <a:t>) + 2NaOH(</a:t>
            </a:r>
            <a:r>
              <a:rPr lang="en-US" i="1" dirty="0" err="1"/>
              <a:t>aq</a:t>
            </a:r>
            <a:r>
              <a:rPr lang="en-US" dirty="0"/>
              <a:t>)  =  Na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(</a:t>
            </a:r>
            <a:r>
              <a:rPr lang="en-US" i="1" dirty="0" err="1"/>
              <a:t>aq</a:t>
            </a:r>
            <a:r>
              <a:rPr lang="en-US" dirty="0"/>
              <a:t>) + 2H</a:t>
            </a:r>
            <a:r>
              <a:rPr lang="en-US" baseline="-25000" dirty="0"/>
              <a:t>2</a:t>
            </a:r>
            <a:r>
              <a:rPr lang="en-US" dirty="0"/>
              <a:t>O(</a:t>
            </a:r>
            <a:r>
              <a:rPr lang="en-US" i="1" dirty="0"/>
              <a:t>l</a:t>
            </a:r>
            <a:r>
              <a:rPr lang="en-US" dirty="0"/>
              <a:t>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355600" indent="0">
              <a:buNone/>
            </a:pPr>
            <a:endParaRPr lang="en-US" dirty="0">
              <a:sym typeface="Wingdings 3"/>
            </a:endParaRPr>
          </a:p>
          <a:p>
            <a:pPr marL="0" indent="0">
              <a:buNone/>
            </a:pPr>
            <a:endParaRPr lang="en-US" dirty="0">
              <a:sym typeface="Wingdings 3"/>
            </a:endParaRPr>
          </a:p>
        </p:txBody>
      </p:sp>
    </p:spTree>
    <p:extLst>
      <p:ext uri="{BB962C8B-B14F-4D97-AF65-F5344CB8AC3E}">
        <p14:creationId xmlns:p14="http://schemas.microsoft.com/office/powerpoint/2010/main" val="3145616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Arial Black" pitchFamily="34" charset="0"/>
              </a:rPr>
              <a:t>Komponen-Komponen</a:t>
            </a:r>
            <a:r>
              <a:rPr lang="en-US" sz="24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Black" pitchFamily="34" charset="0"/>
              </a:rPr>
              <a:t>Persamaan</a:t>
            </a:r>
            <a:r>
              <a:rPr lang="en-US" sz="24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Black" pitchFamily="34" charset="0"/>
              </a:rPr>
              <a:t>Reaksi</a:t>
            </a:r>
            <a:endParaRPr lang="en-US" sz="24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Reaktan</a:t>
            </a:r>
            <a:r>
              <a:rPr lang="en-US" dirty="0"/>
              <a:t>/</a:t>
            </a:r>
            <a:r>
              <a:rPr lang="en-US" dirty="0" err="1"/>
              <a:t>Zat</a:t>
            </a:r>
            <a:r>
              <a:rPr lang="en-US" dirty="0"/>
              <a:t> yang </a:t>
            </a:r>
            <a:r>
              <a:rPr lang="en-US" dirty="0" err="1"/>
              <a:t>Bereaksi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Produk</a:t>
            </a:r>
            <a:r>
              <a:rPr lang="en-US" dirty="0"/>
              <a:t>/Hasil </a:t>
            </a:r>
            <a:r>
              <a:rPr lang="en-US" dirty="0" err="1"/>
              <a:t>Reaksi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Koefisien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: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didepan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 yang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yang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Fase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: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symbol (</a:t>
            </a:r>
            <a:r>
              <a:rPr lang="en-US" i="1" dirty="0"/>
              <a:t>s</a:t>
            </a:r>
            <a:r>
              <a:rPr lang="en-US" dirty="0"/>
              <a:t>)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padat</a:t>
            </a:r>
            <a:r>
              <a:rPr lang="en-US" dirty="0"/>
              <a:t>, (</a:t>
            </a:r>
            <a:r>
              <a:rPr lang="en-US" i="1" dirty="0"/>
              <a:t>l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cair</a:t>
            </a:r>
            <a:r>
              <a:rPr lang="en-US" dirty="0"/>
              <a:t>, (</a:t>
            </a:r>
            <a:r>
              <a:rPr lang="en-US" i="1" dirty="0"/>
              <a:t>g</a:t>
            </a:r>
            <a:r>
              <a:rPr lang="en-US" dirty="0"/>
              <a:t>) </a:t>
            </a:r>
            <a:r>
              <a:rPr lang="en-US" dirty="0" err="1"/>
              <a:t>utk</a:t>
            </a:r>
            <a:r>
              <a:rPr lang="en-US" dirty="0"/>
              <a:t> gas, dan (</a:t>
            </a:r>
            <a:r>
              <a:rPr lang="en-US" i="1" dirty="0" err="1"/>
              <a:t>aq</a:t>
            </a:r>
            <a:r>
              <a:rPr lang="en-US" dirty="0"/>
              <a:t>)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tersolvasi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larutan</a:t>
            </a:r>
            <a:r>
              <a:rPr lang="en-US" dirty="0"/>
              <a:t> dg </a:t>
            </a:r>
            <a:r>
              <a:rPr lang="en-US" dirty="0" err="1"/>
              <a:t>pelarut</a:t>
            </a:r>
            <a:r>
              <a:rPr lang="en-US" dirty="0"/>
              <a:t> air.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84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EBFBA-C7B1-59CC-1F61-9CE9BA3F9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Penyetaraan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Reaksi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45E81-F441-FAB2-D7A5-DAB595342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Prinsip</a:t>
            </a:r>
            <a:r>
              <a:rPr lang="en-US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Jumlah</a:t>
            </a:r>
            <a:r>
              <a:rPr lang="en-US" dirty="0"/>
              <a:t> atom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di </a:t>
            </a:r>
            <a:r>
              <a:rPr lang="en-US" dirty="0" err="1"/>
              <a:t>sisi</a:t>
            </a:r>
            <a:r>
              <a:rPr lang="en-US" dirty="0"/>
              <a:t> </a:t>
            </a:r>
            <a:r>
              <a:rPr lang="en-US" dirty="0" err="1"/>
              <a:t>reaktan</a:t>
            </a:r>
            <a:r>
              <a:rPr lang="en-US" dirty="0"/>
              <a:t> dan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penyetaraan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, </a:t>
            </a:r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</a:t>
            </a:r>
            <a:r>
              <a:rPr lang="en-US" dirty="0" err="1"/>
              <a:t>reaktan</a:t>
            </a:r>
            <a:r>
              <a:rPr lang="en-US" dirty="0"/>
              <a:t> dan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boleh</a:t>
            </a:r>
            <a:r>
              <a:rPr lang="en-US" b="1" dirty="0"/>
              <a:t> </a:t>
            </a:r>
            <a:r>
              <a:rPr lang="en-US" dirty="0" err="1"/>
              <a:t>diubah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penyetaraan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,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menyesuaikan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koefisien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,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62428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1043A-AD36-9401-A4EC-1C50E1B59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Tips </a:t>
            </a:r>
            <a:r>
              <a:rPr lang="en-US" dirty="0" err="1"/>
              <a:t>Menyetarakan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Reaksi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0C902-5B4A-A01D-DDCD-525CDE5EE7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Setarakan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atom-atom </a:t>
            </a:r>
            <a:r>
              <a:rPr lang="en-US" dirty="0" err="1"/>
              <a:t>selain</a:t>
            </a:r>
            <a:r>
              <a:rPr lang="en-US" dirty="0"/>
              <a:t> H dan O </a:t>
            </a:r>
            <a:r>
              <a:rPr lang="en-US" dirty="0" err="1"/>
              <a:t>terlebuh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.</a:t>
            </a:r>
          </a:p>
          <a:p>
            <a:r>
              <a:rPr lang="en-US" dirty="0" err="1"/>
              <a:t>Berilah</a:t>
            </a:r>
            <a:r>
              <a:rPr lang="en-US" dirty="0"/>
              <a:t> </a:t>
            </a:r>
            <a:r>
              <a:rPr lang="en-US" dirty="0" err="1"/>
              <a:t>koefisien</a:t>
            </a:r>
            <a:r>
              <a:rPr lang="en-US" dirty="0"/>
              <a:t> 1 </a:t>
            </a:r>
            <a:r>
              <a:rPr lang="en-US" dirty="0" err="1"/>
              <a:t>zat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dan </a:t>
            </a:r>
            <a:r>
              <a:rPr lang="en-US" dirty="0" err="1"/>
              <a:t>jenis</a:t>
            </a:r>
            <a:r>
              <a:rPr lang="en-US" dirty="0"/>
              <a:t> atom yang paling </a:t>
            </a:r>
            <a:r>
              <a:rPr lang="en-US" dirty="0" err="1"/>
              <a:t>banyak</a:t>
            </a:r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22046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509" y="2066035"/>
            <a:ext cx="71897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lgerian" pitchFamily="82" charset="0"/>
              </a:rPr>
              <a:t>SELAMAT BELAJAR</a:t>
            </a:r>
          </a:p>
        </p:txBody>
      </p:sp>
      <p:sp>
        <p:nvSpPr>
          <p:cNvPr id="5" name="Rectangle 4"/>
          <p:cNvSpPr/>
          <p:nvPr/>
        </p:nvSpPr>
        <p:spPr>
          <a:xfrm>
            <a:off x="2257918" y="3124200"/>
            <a:ext cx="46169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Semoga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Sukses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5093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4926</TotalTime>
  <Words>275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Algerian</vt:lpstr>
      <vt:lpstr>Arial</vt:lpstr>
      <vt:lpstr>Arial Black</vt:lpstr>
      <vt:lpstr>Bookman Old Style</vt:lpstr>
      <vt:lpstr>Calibri</vt:lpstr>
      <vt:lpstr>Times New Roman</vt:lpstr>
      <vt:lpstr>Wingdings 3</vt:lpstr>
      <vt:lpstr>Office Theme</vt:lpstr>
      <vt:lpstr>PowerPoint Presentation</vt:lpstr>
      <vt:lpstr>CIRI-CIRI TERJADINYA REAKSI KIMIA</vt:lpstr>
      <vt:lpstr>PowerPoint Presentation</vt:lpstr>
      <vt:lpstr>Komponen-Komponen Persamaan Reaksi</vt:lpstr>
      <vt:lpstr>Penyetaraan Persamaan Reaksi</vt:lpstr>
      <vt:lpstr>Tips Menyetarakan Persamaan Reaksi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risa asnawi</cp:lastModifiedBy>
  <cp:revision>512</cp:revision>
  <cp:lastPrinted>2019-11-09T05:42:59Z</cp:lastPrinted>
  <dcterms:created xsi:type="dcterms:W3CDTF">2014-02-02T07:56:24Z</dcterms:created>
  <dcterms:modified xsi:type="dcterms:W3CDTF">2024-01-24T01:50:14Z</dcterms:modified>
</cp:coreProperties>
</file>